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67" r:id="rId2"/>
    <p:sldId id="257" r:id="rId3"/>
    <p:sldId id="281" r:id="rId4"/>
    <p:sldId id="282" r:id="rId5"/>
    <p:sldId id="283" r:id="rId6"/>
    <p:sldId id="284" r:id="rId7"/>
    <p:sldId id="286" r:id="rId8"/>
    <p:sldId id="287" r:id="rId9"/>
    <p:sldId id="271" r:id="rId10"/>
    <p:sldId id="277" r:id="rId11"/>
    <p:sldId id="276" r:id="rId12"/>
    <p:sldId id="295" r:id="rId13"/>
    <p:sldId id="279" r:id="rId14"/>
    <p:sldId id="273" r:id="rId15"/>
    <p:sldId id="274" r:id="rId16"/>
    <p:sldId id="291" r:id="rId17"/>
    <p:sldId id="292" r:id="rId18"/>
    <p:sldId id="293" r:id="rId19"/>
    <p:sldId id="294" r:id="rId20"/>
    <p:sldId id="296" r:id="rId21"/>
    <p:sldId id="288" r:id="rId22"/>
    <p:sldId id="289" r:id="rId23"/>
    <p:sldId id="278" r:id="rId24"/>
    <p:sldId id="275" r:id="rId25"/>
    <p:sldId id="290"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53" autoAdjust="0"/>
    <p:restoredTop sz="93955" autoAdjust="0"/>
  </p:normalViewPr>
  <p:slideViewPr>
    <p:cSldViewPr>
      <p:cViewPr varScale="1">
        <p:scale>
          <a:sx n="55" d="100"/>
          <a:sy n="55" d="100"/>
        </p:scale>
        <p:origin x="44" y="176"/>
      </p:cViewPr>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50" d="100"/>
          <a:sy n="50" d="100"/>
        </p:scale>
        <p:origin x="1784"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nrpc-fs01\nrpc\Communities\SHERO\Townplan\2022%20Town%20Plan\Data%20Section\Copy%20of%20Town%20Plan%20Data-%20South%20Hero%20Updat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rpc-fs01\nrpc\Communities\SHERO\Townplan\2022%20Town%20Plan\Outreach\Village%20Visioning%20Workshop\30%20Year%20Forecast%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klofft\AppData\Local\Temp\Temp1_Data_Q20_220830.zip\South%20Hero%20Town%20Plan%202022%20Community%20Vision%20and%20Planning%20Surve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a:t>South</a:t>
            </a:r>
            <a:r>
              <a:rPr lang="en-US" sz="2400" b="1" baseline="0"/>
              <a:t> Hero Population</a:t>
            </a:r>
            <a:endParaRPr lang="en-US" sz="2400" b="1"/>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3966487884666582E-2"/>
          <c:y val="0.10825245016590301"/>
          <c:w val="0.93912529955494695"/>
          <c:h val="0.75197376071452049"/>
        </c:manualLayout>
      </c:layout>
      <c:lineChart>
        <c:grouping val="standard"/>
        <c:varyColors val="0"/>
        <c:ser>
          <c:idx val="0"/>
          <c:order val="0"/>
          <c:tx>
            <c:strRef>
              <c:f>Pop!$B$24</c:f>
              <c:strCache>
                <c:ptCount val="1"/>
                <c:pt idx="0">
                  <c:v>South Hero</c:v>
                </c:pt>
              </c:strCache>
            </c:strRef>
          </c:tx>
          <c:spPr>
            <a:ln w="88900" cap="rnd">
              <a:solidFill>
                <a:schemeClr val="accent1"/>
              </a:solidFill>
              <a:round/>
            </a:ln>
            <a:effectLst/>
          </c:spPr>
          <c:marker>
            <c:symbol val="none"/>
          </c:marker>
          <c:dPt>
            <c:idx val="7"/>
            <c:marker>
              <c:symbol val="none"/>
            </c:marker>
            <c:bubble3D val="0"/>
            <c:spPr>
              <a:ln w="88900" cap="rnd">
                <a:solidFill>
                  <a:schemeClr val="accent1"/>
                </a:solidFill>
                <a:prstDash val="sysDot"/>
                <a:round/>
              </a:ln>
              <a:effectLst/>
            </c:spPr>
            <c:extLst>
              <c:ext xmlns:c16="http://schemas.microsoft.com/office/drawing/2014/chart" uri="{C3380CC4-5D6E-409C-BE32-E72D297353CC}">
                <c16:uniqueId val="{00000001-2DAC-4E94-9399-B77F3303E2D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Pop!$A$25:$A$32</c:f>
              <c:numCache>
                <c:formatCode>General</c:formatCode>
                <c:ptCount val="8"/>
                <c:pt idx="0">
                  <c:v>1960</c:v>
                </c:pt>
                <c:pt idx="1">
                  <c:v>1970</c:v>
                </c:pt>
                <c:pt idx="2">
                  <c:v>1980</c:v>
                </c:pt>
                <c:pt idx="3">
                  <c:v>1990</c:v>
                </c:pt>
                <c:pt idx="4">
                  <c:v>2000</c:v>
                </c:pt>
                <c:pt idx="5">
                  <c:v>2010</c:v>
                </c:pt>
                <c:pt idx="6">
                  <c:v>2020</c:v>
                </c:pt>
                <c:pt idx="7">
                  <c:v>2030</c:v>
                </c:pt>
              </c:numCache>
            </c:numRef>
          </c:cat>
          <c:val>
            <c:numRef>
              <c:f>Pop!$B$25:$B$32</c:f>
              <c:numCache>
                <c:formatCode>_(* #,##0_);_(* \(#,##0\);_(* "-"??_);_(@_)</c:formatCode>
                <c:ptCount val="8"/>
                <c:pt idx="0">
                  <c:v>614</c:v>
                </c:pt>
                <c:pt idx="1">
                  <c:v>868</c:v>
                </c:pt>
                <c:pt idx="2">
                  <c:v>1188</c:v>
                </c:pt>
                <c:pt idx="3">
                  <c:v>1404</c:v>
                </c:pt>
                <c:pt idx="4">
                  <c:v>1696</c:v>
                </c:pt>
                <c:pt idx="5">
                  <c:v>1631</c:v>
                </c:pt>
                <c:pt idx="6" formatCode="General">
                  <c:v>1674</c:v>
                </c:pt>
                <c:pt idx="7" formatCode="0">
                  <c:v>1717.5240000000001</c:v>
                </c:pt>
              </c:numCache>
            </c:numRef>
          </c:val>
          <c:smooth val="0"/>
          <c:extLst>
            <c:ext xmlns:c16="http://schemas.microsoft.com/office/drawing/2014/chart" uri="{C3380CC4-5D6E-409C-BE32-E72D297353CC}">
              <c16:uniqueId val="{00000003-2DAC-4E94-9399-B77F3303E2DA}"/>
            </c:ext>
          </c:extLst>
        </c:ser>
        <c:ser>
          <c:idx val="1"/>
          <c:order val="1"/>
          <c:tx>
            <c:strRef>
              <c:f>Pop!$C$24</c:f>
              <c:strCache>
                <c:ptCount val="1"/>
                <c:pt idx="0">
                  <c:v> ACCD Low Estimate </c:v>
                </c:pt>
              </c:strCache>
            </c:strRef>
          </c:tx>
          <c:spPr>
            <a:ln w="88900" cap="rnd">
              <a:solidFill>
                <a:schemeClr val="accent2"/>
              </a:solidFill>
              <a:prstDash val="sysDot"/>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Pop!$A$25:$A$32</c:f>
              <c:numCache>
                <c:formatCode>General</c:formatCode>
                <c:ptCount val="8"/>
                <c:pt idx="0">
                  <c:v>1960</c:v>
                </c:pt>
                <c:pt idx="1">
                  <c:v>1970</c:v>
                </c:pt>
                <c:pt idx="2">
                  <c:v>1980</c:v>
                </c:pt>
                <c:pt idx="3">
                  <c:v>1990</c:v>
                </c:pt>
                <c:pt idx="4">
                  <c:v>2000</c:v>
                </c:pt>
                <c:pt idx="5">
                  <c:v>2010</c:v>
                </c:pt>
                <c:pt idx="6">
                  <c:v>2020</c:v>
                </c:pt>
                <c:pt idx="7">
                  <c:v>2030</c:v>
                </c:pt>
              </c:numCache>
            </c:numRef>
          </c:cat>
          <c:val>
            <c:numRef>
              <c:f>Pop!$C$25:$C$32</c:f>
              <c:numCache>
                <c:formatCode>General</c:formatCode>
                <c:ptCount val="8"/>
                <c:pt idx="6">
                  <c:v>1510</c:v>
                </c:pt>
                <c:pt idx="7">
                  <c:v>1380</c:v>
                </c:pt>
              </c:numCache>
            </c:numRef>
          </c:val>
          <c:smooth val="0"/>
          <c:extLst>
            <c:ext xmlns:c16="http://schemas.microsoft.com/office/drawing/2014/chart" uri="{C3380CC4-5D6E-409C-BE32-E72D297353CC}">
              <c16:uniqueId val="{00000005-2DAC-4E94-9399-B77F3303E2DA}"/>
            </c:ext>
          </c:extLst>
        </c:ser>
        <c:ser>
          <c:idx val="2"/>
          <c:order val="2"/>
          <c:tx>
            <c:strRef>
              <c:f>Pop!$D$24</c:f>
              <c:strCache>
                <c:ptCount val="1"/>
                <c:pt idx="0">
                  <c:v> ACCD High Estimate </c:v>
                </c:pt>
              </c:strCache>
            </c:strRef>
          </c:tx>
          <c:spPr>
            <a:ln w="88900" cap="rnd">
              <a:solidFill>
                <a:schemeClr val="accent3"/>
              </a:solidFill>
              <a:prstDash val="sysDot"/>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Pop!$A$25:$A$32</c:f>
              <c:numCache>
                <c:formatCode>General</c:formatCode>
                <c:ptCount val="8"/>
                <c:pt idx="0">
                  <c:v>1960</c:v>
                </c:pt>
                <c:pt idx="1">
                  <c:v>1970</c:v>
                </c:pt>
                <c:pt idx="2">
                  <c:v>1980</c:v>
                </c:pt>
                <c:pt idx="3">
                  <c:v>1990</c:v>
                </c:pt>
                <c:pt idx="4">
                  <c:v>2000</c:v>
                </c:pt>
                <c:pt idx="5">
                  <c:v>2010</c:v>
                </c:pt>
                <c:pt idx="6">
                  <c:v>2020</c:v>
                </c:pt>
                <c:pt idx="7">
                  <c:v>2030</c:v>
                </c:pt>
              </c:numCache>
            </c:numRef>
          </c:cat>
          <c:val>
            <c:numRef>
              <c:f>Pop!$D$25:$D$32</c:f>
              <c:numCache>
                <c:formatCode>General</c:formatCode>
                <c:ptCount val="8"/>
                <c:pt idx="6">
                  <c:v>1962</c:v>
                </c:pt>
                <c:pt idx="7">
                  <c:v>2324</c:v>
                </c:pt>
              </c:numCache>
            </c:numRef>
          </c:val>
          <c:smooth val="0"/>
          <c:extLst>
            <c:ext xmlns:c16="http://schemas.microsoft.com/office/drawing/2014/chart" uri="{C3380CC4-5D6E-409C-BE32-E72D297353CC}">
              <c16:uniqueId val="{00000007-2DAC-4E94-9399-B77F3303E2DA}"/>
            </c:ext>
          </c:extLst>
        </c:ser>
        <c:dLbls>
          <c:dLblPos val="t"/>
          <c:showLegendKey val="0"/>
          <c:showVal val="1"/>
          <c:showCatName val="0"/>
          <c:showSerName val="0"/>
          <c:showPercent val="0"/>
          <c:showBubbleSize val="0"/>
        </c:dLbls>
        <c:smooth val="0"/>
        <c:axId val="95893824"/>
        <c:axId val="95895904"/>
      </c:lineChart>
      <c:catAx>
        <c:axId val="9589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895904"/>
        <c:crosses val="autoZero"/>
        <c:auto val="1"/>
        <c:lblAlgn val="ctr"/>
        <c:lblOffset val="100"/>
        <c:noMultiLvlLbl val="0"/>
      </c:catAx>
      <c:valAx>
        <c:axId val="95895904"/>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893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Total</a:t>
            </a:r>
            <a:r>
              <a:rPr lang="en-US" sz="2000" b="1" baseline="0"/>
              <a:t> Housing Units</a:t>
            </a:r>
            <a:endParaRPr lang="en-US" sz="2000" b="1"/>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88900" cap="rnd">
              <a:solidFill>
                <a:schemeClr val="accent1"/>
              </a:solidFill>
              <a:round/>
            </a:ln>
            <a:effectLst/>
          </c:spPr>
          <c:marker>
            <c:symbol val="none"/>
          </c:marker>
          <c:dPt>
            <c:idx val="5"/>
            <c:marker>
              <c:symbol val="none"/>
            </c:marker>
            <c:bubble3D val="0"/>
            <c:spPr>
              <a:ln w="88900" cap="rnd">
                <a:solidFill>
                  <a:schemeClr val="accent1"/>
                </a:solidFill>
                <a:prstDash val="sysDot"/>
                <a:round/>
              </a:ln>
              <a:effectLst/>
            </c:spPr>
            <c:extLst>
              <c:ext xmlns:c16="http://schemas.microsoft.com/office/drawing/2014/chart" uri="{C3380CC4-5D6E-409C-BE32-E72D297353CC}">
                <c16:uniqueId val="{00000001-87C0-45F3-A74F-2CEF88225BAF}"/>
              </c:ext>
            </c:extLst>
          </c:dPt>
          <c:dPt>
            <c:idx val="6"/>
            <c:marker>
              <c:symbol val="none"/>
            </c:marker>
            <c:bubble3D val="0"/>
            <c:spPr>
              <a:ln w="88900" cap="rnd">
                <a:solidFill>
                  <a:schemeClr val="accent1"/>
                </a:solidFill>
                <a:prstDash val="sysDot"/>
                <a:round/>
              </a:ln>
              <a:effectLst/>
            </c:spPr>
            <c:extLst>
              <c:ext xmlns:c16="http://schemas.microsoft.com/office/drawing/2014/chart" uri="{C3380CC4-5D6E-409C-BE32-E72D297353CC}">
                <c16:uniqueId val="{00000003-87C0-45F3-A74F-2CEF88225BA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'Simplified Chart- Housing'!$A$11:$A$17</c:f>
              <c:numCache>
                <c:formatCode>General</c:formatCode>
                <c:ptCount val="7"/>
                <c:pt idx="0">
                  <c:v>1980</c:v>
                </c:pt>
                <c:pt idx="1">
                  <c:v>1990</c:v>
                </c:pt>
                <c:pt idx="2">
                  <c:v>2000</c:v>
                </c:pt>
                <c:pt idx="3">
                  <c:v>2010</c:v>
                </c:pt>
                <c:pt idx="4">
                  <c:v>2020</c:v>
                </c:pt>
                <c:pt idx="5">
                  <c:v>2030</c:v>
                </c:pt>
                <c:pt idx="6">
                  <c:v>2040</c:v>
                </c:pt>
              </c:numCache>
            </c:numRef>
          </c:cat>
          <c:val>
            <c:numRef>
              <c:f>'Simplified Chart- Housing'!$B$11:$B$17</c:f>
              <c:numCache>
                <c:formatCode>0</c:formatCode>
                <c:ptCount val="7"/>
                <c:pt idx="0">
                  <c:v>796.91046446558505</c:v>
                </c:pt>
                <c:pt idx="1">
                  <c:v>958</c:v>
                </c:pt>
                <c:pt idx="2">
                  <c:v>1036</c:v>
                </c:pt>
                <c:pt idx="3">
                  <c:v>1060</c:v>
                </c:pt>
                <c:pt idx="4">
                  <c:v>1070</c:v>
                </c:pt>
                <c:pt idx="5">
                  <c:v>1109.9289349130383</c:v>
                </c:pt>
                <c:pt idx="6">
                  <c:v>1149.8224303747902</c:v>
                </c:pt>
              </c:numCache>
            </c:numRef>
          </c:val>
          <c:smooth val="0"/>
          <c:extLst>
            <c:ext xmlns:c16="http://schemas.microsoft.com/office/drawing/2014/chart" uri="{C3380CC4-5D6E-409C-BE32-E72D297353CC}">
              <c16:uniqueId val="{00000004-87C0-45F3-A74F-2CEF88225BAF}"/>
            </c:ext>
          </c:extLst>
        </c:ser>
        <c:dLbls>
          <c:showLegendKey val="0"/>
          <c:showVal val="0"/>
          <c:showCatName val="0"/>
          <c:showSerName val="0"/>
          <c:showPercent val="0"/>
          <c:showBubbleSize val="0"/>
        </c:dLbls>
        <c:smooth val="0"/>
        <c:axId val="1134207920"/>
        <c:axId val="1134228720"/>
      </c:lineChart>
      <c:catAx>
        <c:axId val="113420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34228720"/>
        <c:crosses val="autoZero"/>
        <c:auto val="1"/>
        <c:lblAlgn val="ctr"/>
        <c:lblOffset val="100"/>
        <c:noMultiLvlLbl val="0"/>
      </c:catAx>
      <c:valAx>
        <c:axId val="1134228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34207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i="0" baseline="0" dirty="0">
                <a:effectLst/>
              </a:rPr>
              <a:t>What elements of the vision for the village zoning districts do you support? (Check all that apply</a:t>
            </a:r>
            <a:r>
              <a:rPr lang="en-US" sz="1400" b="1" i="0" baseline="0" dirty="0">
                <a:effectLst/>
              </a:rPr>
              <a:t>)</a:t>
            </a:r>
            <a:endParaRPr lang="en-US" sz="1100" dirty="0">
              <a:effectLst/>
            </a:endParaRPr>
          </a:p>
        </c:rich>
      </c:tx>
      <c:layout>
        <c:manualLayout>
          <c:xMode val="edge"/>
          <c:yMode val="edge"/>
          <c:x val="0.1090702919947506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Sheet3!$B$1</c:f>
              <c:strCache>
                <c:ptCount val="1"/>
                <c:pt idx="0">
                  <c:v>Support</c:v>
                </c:pt>
              </c:strCache>
            </c:strRef>
          </c:tx>
          <c:spPr>
            <a:solidFill>
              <a:schemeClr val="accent1"/>
            </a:solidFill>
            <a:ln>
              <a:noFill/>
            </a:ln>
            <a:effectLst/>
          </c:spPr>
          <c:invertIfNegative val="0"/>
          <c:cat>
            <c:strRef>
              <c:f>Sheet3!$A$2:$A$15</c:f>
              <c:strCache>
                <c:ptCount val="14"/>
                <c:pt idx="0">
                  <c:v>Traffic light(s)</c:v>
                </c:pt>
                <c:pt idx="1">
                  <c:v>Curb bump-outs (shorten crossing distance and slow traffic)</c:v>
                </c:pt>
                <c:pt idx="2">
                  <c:v>Traffic calming devices, such as rapid flashing beacons</c:v>
                </c:pt>
                <c:pt idx="3">
                  <c:v>Pedestrian scale street lighting</c:v>
                </c:pt>
                <c:pt idx="4">
                  <c:v>Concentrated development</c:v>
                </c:pt>
                <c:pt idx="5">
                  <c:v>Municipal wastewater treatment</c:v>
                </c:pt>
                <c:pt idx="6">
                  <c:v>Small, low impact industries if approved as conditional use with appropriate conditions…</c:v>
                </c:pt>
                <c:pt idx="7">
                  <c:v>A variety of businesses and commercial establishments with residential units mixed in</c:v>
                </c:pt>
                <c:pt idx="8">
                  <c:v>Mixed use core surrounded by walkable residential neighborhoods</c:v>
                </c:pt>
                <c:pt idx="9">
                  <c:v>Pedestrian furniture (benches, trash cans, bike racks, etc.)</c:v>
                </c:pt>
                <c:pt idx="10">
                  <c:v>Trees to provide shade</c:v>
                </c:pt>
                <c:pt idx="11">
                  <c:v>Walkable with connected, and well-maintained, safe sidewalks</c:v>
                </c:pt>
                <c:pt idx="12">
                  <c:v>Maintain historic character</c:v>
                </c:pt>
                <c:pt idx="13">
                  <c:v>Safe pedestrian crossings</c:v>
                </c:pt>
              </c:strCache>
            </c:strRef>
          </c:cat>
          <c:val>
            <c:numRef>
              <c:f>Sheet3!$B$2:$B$15</c:f>
              <c:numCache>
                <c:formatCode>0.00%</c:formatCode>
                <c:ptCount val="14"/>
                <c:pt idx="0">
                  <c:v>0.2873</c:v>
                </c:pt>
                <c:pt idx="1">
                  <c:v>0.33689999999999998</c:v>
                </c:pt>
                <c:pt idx="2">
                  <c:v>0.35830000000000001</c:v>
                </c:pt>
                <c:pt idx="3">
                  <c:v>0.40110000000000001</c:v>
                </c:pt>
                <c:pt idx="4">
                  <c:v>0.51629999999999998</c:v>
                </c:pt>
                <c:pt idx="5">
                  <c:v>0.52969999999999995</c:v>
                </c:pt>
                <c:pt idx="6">
                  <c:v>0.57450000000000001</c:v>
                </c:pt>
                <c:pt idx="7">
                  <c:v>0.58289999999999997</c:v>
                </c:pt>
                <c:pt idx="8">
                  <c:v>0.64480000000000004</c:v>
                </c:pt>
                <c:pt idx="9">
                  <c:v>0.67379999999999995</c:v>
                </c:pt>
                <c:pt idx="10">
                  <c:v>0.81180000000000008</c:v>
                </c:pt>
                <c:pt idx="11">
                  <c:v>0.8234999999999999</c:v>
                </c:pt>
                <c:pt idx="12">
                  <c:v>0.84040000000000004</c:v>
                </c:pt>
                <c:pt idx="13">
                  <c:v>0.9043000000000001</c:v>
                </c:pt>
              </c:numCache>
            </c:numRef>
          </c:val>
          <c:extLst>
            <c:ext xmlns:c16="http://schemas.microsoft.com/office/drawing/2014/chart" uri="{C3380CC4-5D6E-409C-BE32-E72D297353CC}">
              <c16:uniqueId val="{00000000-7F3A-4F4D-BC8A-D21A7AAEF646}"/>
            </c:ext>
          </c:extLst>
        </c:ser>
        <c:ser>
          <c:idx val="1"/>
          <c:order val="1"/>
          <c:tx>
            <c:strRef>
              <c:f>Sheet3!$C$1</c:f>
              <c:strCache>
                <c:ptCount val="1"/>
                <c:pt idx="0">
                  <c:v>Neutral/No Opinion</c:v>
                </c:pt>
              </c:strCache>
            </c:strRef>
          </c:tx>
          <c:spPr>
            <a:solidFill>
              <a:schemeClr val="accent2"/>
            </a:solidFill>
            <a:ln>
              <a:noFill/>
            </a:ln>
            <a:effectLst/>
          </c:spPr>
          <c:invertIfNegative val="0"/>
          <c:cat>
            <c:strRef>
              <c:f>Sheet3!$A$2:$A$15</c:f>
              <c:strCache>
                <c:ptCount val="14"/>
                <c:pt idx="0">
                  <c:v>Traffic light(s)</c:v>
                </c:pt>
                <c:pt idx="1">
                  <c:v>Curb bump-outs (shorten crossing distance and slow traffic)</c:v>
                </c:pt>
                <c:pt idx="2">
                  <c:v>Traffic calming devices, such as rapid flashing beacons</c:v>
                </c:pt>
                <c:pt idx="3">
                  <c:v>Pedestrian scale street lighting</c:v>
                </c:pt>
                <c:pt idx="4">
                  <c:v>Concentrated development</c:v>
                </c:pt>
                <c:pt idx="5">
                  <c:v>Municipal wastewater treatment</c:v>
                </c:pt>
                <c:pt idx="6">
                  <c:v>Small, low impact industries if approved as conditional use with appropriate conditions…</c:v>
                </c:pt>
                <c:pt idx="7">
                  <c:v>A variety of businesses and commercial establishments with residential units mixed in</c:v>
                </c:pt>
                <c:pt idx="8">
                  <c:v>Mixed use core surrounded by walkable residential neighborhoods</c:v>
                </c:pt>
                <c:pt idx="9">
                  <c:v>Pedestrian furniture (benches, trash cans, bike racks, etc.)</c:v>
                </c:pt>
                <c:pt idx="10">
                  <c:v>Trees to provide shade</c:v>
                </c:pt>
                <c:pt idx="11">
                  <c:v>Walkable with connected, and well-maintained, safe sidewalks</c:v>
                </c:pt>
                <c:pt idx="12">
                  <c:v>Maintain historic character</c:v>
                </c:pt>
                <c:pt idx="13">
                  <c:v>Safe pedestrian crossings</c:v>
                </c:pt>
              </c:strCache>
            </c:strRef>
          </c:cat>
          <c:val>
            <c:numRef>
              <c:f>Sheet3!$C$2:$C$15</c:f>
              <c:numCache>
                <c:formatCode>0.00%</c:formatCode>
                <c:ptCount val="14"/>
                <c:pt idx="0">
                  <c:v>0.34250000000000003</c:v>
                </c:pt>
                <c:pt idx="1">
                  <c:v>0.29409999999999997</c:v>
                </c:pt>
                <c:pt idx="2">
                  <c:v>0.30480000000000002</c:v>
                </c:pt>
                <c:pt idx="3">
                  <c:v>0.2727</c:v>
                </c:pt>
                <c:pt idx="4">
                  <c:v>0.25540000000000002</c:v>
                </c:pt>
                <c:pt idx="5">
                  <c:v>0.29189999999999999</c:v>
                </c:pt>
                <c:pt idx="6">
                  <c:v>0.2074</c:v>
                </c:pt>
                <c:pt idx="7">
                  <c:v>0.23530000000000001</c:v>
                </c:pt>
                <c:pt idx="8">
                  <c:v>0.21859999999999999</c:v>
                </c:pt>
                <c:pt idx="9">
                  <c:v>0.19789999999999999</c:v>
                </c:pt>
                <c:pt idx="10">
                  <c:v>0.15049999999999999</c:v>
                </c:pt>
                <c:pt idx="11">
                  <c:v>9.6300000000000011E-2</c:v>
                </c:pt>
                <c:pt idx="12">
                  <c:v>0.13830000000000001</c:v>
                </c:pt>
                <c:pt idx="13">
                  <c:v>7.4499999999999997E-2</c:v>
                </c:pt>
              </c:numCache>
            </c:numRef>
          </c:val>
          <c:extLst>
            <c:ext xmlns:c16="http://schemas.microsoft.com/office/drawing/2014/chart" uri="{C3380CC4-5D6E-409C-BE32-E72D297353CC}">
              <c16:uniqueId val="{00000001-7F3A-4F4D-BC8A-D21A7AAEF646}"/>
            </c:ext>
          </c:extLst>
        </c:ser>
        <c:ser>
          <c:idx val="2"/>
          <c:order val="2"/>
          <c:tx>
            <c:strRef>
              <c:f>Sheet3!$D$1</c:f>
              <c:strCache>
                <c:ptCount val="1"/>
                <c:pt idx="0">
                  <c:v>Do Not Support</c:v>
                </c:pt>
              </c:strCache>
            </c:strRef>
          </c:tx>
          <c:spPr>
            <a:solidFill>
              <a:schemeClr val="accent3"/>
            </a:solidFill>
            <a:ln>
              <a:noFill/>
            </a:ln>
            <a:effectLst/>
          </c:spPr>
          <c:invertIfNegative val="0"/>
          <c:cat>
            <c:strRef>
              <c:f>Sheet3!$A$2:$A$15</c:f>
              <c:strCache>
                <c:ptCount val="14"/>
                <c:pt idx="0">
                  <c:v>Traffic light(s)</c:v>
                </c:pt>
                <c:pt idx="1">
                  <c:v>Curb bump-outs (shorten crossing distance and slow traffic)</c:v>
                </c:pt>
                <c:pt idx="2">
                  <c:v>Traffic calming devices, such as rapid flashing beacons</c:v>
                </c:pt>
                <c:pt idx="3">
                  <c:v>Pedestrian scale street lighting</c:v>
                </c:pt>
                <c:pt idx="4">
                  <c:v>Concentrated development</c:v>
                </c:pt>
                <c:pt idx="5">
                  <c:v>Municipal wastewater treatment</c:v>
                </c:pt>
                <c:pt idx="6">
                  <c:v>Small, low impact industries if approved as conditional use with appropriate conditions…</c:v>
                </c:pt>
                <c:pt idx="7">
                  <c:v>A variety of businesses and commercial establishments with residential units mixed in</c:v>
                </c:pt>
                <c:pt idx="8">
                  <c:v>Mixed use core surrounded by walkable residential neighborhoods</c:v>
                </c:pt>
                <c:pt idx="9">
                  <c:v>Pedestrian furniture (benches, trash cans, bike racks, etc.)</c:v>
                </c:pt>
                <c:pt idx="10">
                  <c:v>Trees to provide shade</c:v>
                </c:pt>
                <c:pt idx="11">
                  <c:v>Walkable with connected, and well-maintained, safe sidewalks</c:v>
                </c:pt>
                <c:pt idx="12">
                  <c:v>Maintain historic character</c:v>
                </c:pt>
                <c:pt idx="13">
                  <c:v>Safe pedestrian crossings</c:v>
                </c:pt>
              </c:strCache>
            </c:strRef>
          </c:cat>
          <c:val>
            <c:numRef>
              <c:f>Sheet3!$D$2:$D$15</c:f>
              <c:numCache>
                <c:formatCode>0.00%</c:formatCode>
                <c:ptCount val="14"/>
                <c:pt idx="0">
                  <c:v>0.37019999999999997</c:v>
                </c:pt>
                <c:pt idx="1">
                  <c:v>0.36899999999999999</c:v>
                </c:pt>
                <c:pt idx="2">
                  <c:v>0.33689999999999998</c:v>
                </c:pt>
                <c:pt idx="3">
                  <c:v>0.32619999999999999</c:v>
                </c:pt>
                <c:pt idx="4">
                  <c:v>0.2283</c:v>
                </c:pt>
                <c:pt idx="5">
                  <c:v>0.1784</c:v>
                </c:pt>
                <c:pt idx="6">
                  <c:v>0.21809999999999999</c:v>
                </c:pt>
                <c:pt idx="7">
                  <c:v>0.18179999999999999</c:v>
                </c:pt>
                <c:pt idx="8">
                  <c:v>0.1366</c:v>
                </c:pt>
                <c:pt idx="9">
                  <c:v>0.1283</c:v>
                </c:pt>
                <c:pt idx="10">
                  <c:v>3.7599999999999988E-2</c:v>
                </c:pt>
                <c:pt idx="11">
                  <c:v>8.0199999999999994E-2</c:v>
                </c:pt>
                <c:pt idx="12">
                  <c:v>2.1299999999999999E-2</c:v>
                </c:pt>
                <c:pt idx="13">
                  <c:v>2.1299999999999999E-2</c:v>
                </c:pt>
              </c:numCache>
            </c:numRef>
          </c:val>
          <c:extLst>
            <c:ext xmlns:c16="http://schemas.microsoft.com/office/drawing/2014/chart" uri="{C3380CC4-5D6E-409C-BE32-E72D297353CC}">
              <c16:uniqueId val="{00000002-7F3A-4F4D-BC8A-D21A7AAEF646}"/>
            </c:ext>
          </c:extLst>
        </c:ser>
        <c:dLbls>
          <c:showLegendKey val="0"/>
          <c:showVal val="0"/>
          <c:showCatName val="0"/>
          <c:showSerName val="0"/>
          <c:showPercent val="0"/>
          <c:showBubbleSize val="0"/>
        </c:dLbls>
        <c:gapWidth val="150"/>
        <c:overlap val="100"/>
        <c:axId val="87725328"/>
        <c:axId val="87727408"/>
      </c:barChart>
      <c:catAx>
        <c:axId val="87725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7727408"/>
        <c:crosses val="autoZero"/>
        <c:auto val="1"/>
        <c:lblAlgn val="ctr"/>
        <c:lblOffset val="100"/>
        <c:noMultiLvlLbl val="0"/>
      </c:catAx>
      <c:valAx>
        <c:axId val="8772740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725328"/>
        <c:crosses val="autoZero"/>
        <c:crossBetween val="between"/>
      </c:valAx>
      <c:spPr>
        <a:noFill/>
        <a:ln>
          <a:noFill/>
        </a:ln>
        <a:effectLst/>
      </c:spPr>
    </c:plotArea>
    <c:legend>
      <c:legendPos val="b"/>
      <c:layout>
        <c:manualLayout>
          <c:xMode val="edge"/>
          <c:yMode val="edge"/>
          <c:x val="0.28621366469816278"/>
          <c:y val="0.94281465778316176"/>
          <c:w val="0.45717987204724408"/>
          <c:h val="5.493202509842520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556BD-FAA1-42A9-86B9-C35461C1EC2B}"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US"/>
        </a:p>
      </dgm:t>
    </dgm:pt>
    <dgm:pt modelId="{4BB67F26-52DA-461B-8288-25FAD45FF4D6}">
      <dgm:prSet phldrT="[Text]"/>
      <dgm:spPr/>
      <dgm:t>
        <a:bodyPr/>
        <a:lstStyle/>
        <a:p>
          <a:r>
            <a:rPr lang="en-US" b="1" dirty="0"/>
            <a:t>Summer 2022</a:t>
          </a:r>
        </a:p>
      </dgm:t>
    </dgm:pt>
    <dgm:pt modelId="{16AE3793-D297-4EAF-8F8C-C02B075222B2}" type="parTrans" cxnId="{DF3B66DF-5291-4A26-B9AE-4918CEBF1DB4}">
      <dgm:prSet/>
      <dgm:spPr/>
      <dgm:t>
        <a:bodyPr/>
        <a:lstStyle/>
        <a:p>
          <a:endParaRPr lang="en-US"/>
        </a:p>
      </dgm:t>
    </dgm:pt>
    <dgm:pt modelId="{8B4D223C-F9AA-4489-BDA0-24B7C02504C6}" type="sibTrans" cxnId="{DF3B66DF-5291-4A26-B9AE-4918CEBF1DB4}">
      <dgm:prSet/>
      <dgm:spPr/>
      <dgm:t>
        <a:bodyPr/>
        <a:lstStyle/>
        <a:p>
          <a:endParaRPr lang="en-US"/>
        </a:p>
      </dgm:t>
    </dgm:pt>
    <dgm:pt modelId="{A56DF64E-232A-4662-9C70-686F37B8E49D}">
      <dgm:prSet phldrT="[Text]"/>
      <dgm:spPr/>
      <dgm:t>
        <a:bodyPr/>
        <a:lstStyle/>
        <a:p>
          <a:r>
            <a:rPr lang="en-US" b="1" dirty="0"/>
            <a:t>Fall/Winter</a:t>
          </a:r>
        </a:p>
        <a:p>
          <a:r>
            <a:rPr lang="en-US" b="1" dirty="0"/>
            <a:t>20222</a:t>
          </a:r>
        </a:p>
      </dgm:t>
    </dgm:pt>
    <dgm:pt modelId="{B353D167-4303-4694-BC26-E60E6F3EFC6C}" type="parTrans" cxnId="{D3E62D30-41B7-4EE6-8D93-4D8089BF17AF}">
      <dgm:prSet/>
      <dgm:spPr/>
      <dgm:t>
        <a:bodyPr/>
        <a:lstStyle/>
        <a:p>
          <a:endParaRPr lang="en-US"/>
        </a:p>
      </dgm:t>
    </dgm:pt>
    <dgm:pt modelId="{94FA63F8-C96E-42F1-B051-AF64F498BDAD}" type="sibTrans" cxnId="{D3E62D30-41B7-4EE6-8D93-4D8089BF17AF}">
      <dgm:prSet/>
      <dgm:spPr/>
      <dgm:t>
        <a:bodyPr/>
        <a:lstStyle/>
        <a:p>
          <a:endParaRPr lang="en-US"/>
        </a:p>
      </dgm:t>
    </dgm:pt>
    <dgm:pt modelId="{2BBDC685-D7E6-45F6-8501-ED6EDFBF343E}">
      <dgm:prSet phldrT="[Text]"/>
      <dgm:spPr/>
      <dgm:t>
        <a:bodyPr/>
        <a:lstStyle/>
        <a:p>
          <a:r>
            <a:rPr lang="en-US" b="1" dirty="0"/>
            <a:t>Winter/Spring 2023</a:t>
          </a:r>
        </a:p>
      </dgm:t>
    </dgm:pt>
    <dgm:pt modelId="{AAE02DBE-05E1-431E-89C7-114F53A25175}" type="parTrans" cxnId="{CB604B18-22B4-415F-A17C-8C4FC714CBA9}">
      <dgm:prSet/>
      <dgm:spPr/>
      <dgm:t>
        <a:bodyPr/>
        <a:lstStyle/>
        <a:p>
          <a:endParaRPr lang="en-US"/>
        </a:p>
      </dgm:t>
    </dgm:pt>
    <dgm:pt modelId="{7F49A98C-C459-4DF0-BA9F-1FFD70F9AEFF}" type="sibTrans" cxnId="{CB604B18-22B4-415F-A17C-8C4FC714CBA9}">
      <dgm:prSet/>
      <dgm:spPr/>
      <dgm:t>
        <a:bodyPr/>
        <a:lstStyle/>
        <a:p>
          <a:endParaRPr lang="en-US"/>
        </a:p>
      </dgm:t>
    </dgm:pt>
    <dgm:pt modelId="{D1F121DA-7F6F-42CB-81B0-EA45CB4E2A07}">
      <dgm:prSet/>
      <dgm:spPr/>
      <dgm:t>
        <a:bodyPr/>
        <a:lstStyle/>
        <a:p>
          <a:endParaRPr lang="en-US"/>
        </a:p>
      </dgm:t>
    </dgm:pt>
    <dgm:pt modelId="{68933009-D547-44EC-96DD-4483F7E7C79A}" type="parTrans" cxnId="{67B9F3B9-E5E9-462B-B885-A692A81EA9ED}">
      <dgm:prSet/>
      <dgm:spPr/>
      <dgm:t>
        <a:bodyPr/>
        <a:lstStyle/>
        <a:p>
          <a:endParaRPr lang="en-US"/>
        </a:p>
      </dgm:t>
    </dgm:pt>
    <dgm:pt modelId="{527FFE63-729A-4DFE-A017-11B7E837D4F5}" type="sibTrans" cxnId="{67B9F3B9-E5E9-462B-B885-A692A81EA9ED}">
      <dgm:prSet/>
      <dgm:spPr/>
      <dgm:t>
        <a:bodyPr/>
        <a:lstStyle/>
        <a:p>
          <a:endParaRPr lang="en-US"/>
        </a:p>
      </dgm:t>
    </dgm:pt>
    <dgm:pt modelId="{C4E0866B-441A-4020-8E15-A3CDE4D0D595}">
      <dgm:prSet phldrT="[Text]"/>
      <dgm:spPr/>
      <dgm:t>
        <a:bodyPr/>
        <a:lstStyle/>
        <a:p>
          <a:r>
            <a:rPr lang="en-US" b="1" dirty="0"/>
            <a:t>Spring/Summer 2023</a:t>
          </a:r>
        </a:p>
      </dgm:t>
    </dgm:pt>
    <dgm:pt modelId="{5D75BD35-EE45-48FD-BBE8-5B472E5F93CA}" type="parTrans" cxnId="{608DD56A-3D7D-4304-8E19-D42D08281362}">
      <dgm:prSet/>
      <dgm:spPr/>
      <dgm:t>
        <a:bodyPr/>
        <a:lstStyle/>
        <a:p>
          <a:endParaRPr lang="en-US"/>
        </a:p>
      </dgm:t>
    </dgm:pt>
    <dgm:pt modelId="{81E63B2E-CC3F-40EE-A44F-1937821ECED6}" type="sibTrans" cxnId="{608DD56A-3D7D-4304-8E19-D42D08281362}">
      <dgm:prSet/>
      <dgm:spPr/>
      <dgm:t>
        <a:bodyPr/>
        <a:lstStyle/>
        <a:p>
          <a:endParaRPr lang="en-US"/>
        </a:p>
      </dgm:t>
    </dgm:pt>
    <dgm:pt modelId="{6FE26B32-F48E-4710-A3B5-70FB8DF967B7}" type="pres">
      <dgm:prSet presAssocID="{645556BD-FAA1-42A9-86B9-C35461C1EC2B}" presName="Name0" presStyleCnt="0">
        <dgm:presLayoutVars>
          <dgm:dir/>
          <dgm:animLvl val="lvl"/>
          <dgm:resizeHandles val="exact"/>
        </dgm:presLayoutVars>
      </dgm:prSet>
      <dgm:spPr/>
    </dgm:pt>
    <dgm:pt modelId="{BD7A5513-7899-43E5-9B77-8D0CCAF57244}" type="pres">
      <dgm:prSet presAssocID="{645556BD-FAA1-42A9-86B9-C35461C1EC2B}" presName="dummy" presStyleCnt="0"/>
      <dgm:spPr/>
    </dgm:pt>
    <dgm:pt modelId="{4B4AF6D4-BD37-4C09-A130-BCC0E123492D}" type="pres">
      <dgm:prSet presAssocID="{645556BD-FAA1-42A9-86B9-C35461C1EC2B}" presName="linH" presStyleCnt="0"/>
      <dgm:spPr/>
    </dgm:pt>
    <dgm:pt modelId="{3989FF8D-37A1-43A8-B77E-5223BD807C7E}" type="pres">
      <dgm:prSet presAssocID="{645556BD-FAA1-42A9-86B9-C35461C1EC2B}" presName="padding1" presStyleCnt="0"/>
      <dgm:spPr/>
    </dgm:pt>
    <dgm:pt modelId="{D72CF9F3-DCF1-4AA1-BC75-F02560CDEAF0}" type="pres">
      <dgm:prSet presAssocID="{4BB67F26-52DA-461B-8288-25FAD45FF4D6}" presName="linV" presStyleCnt="0"/>
      <dgm:spPr/>
    </dgm:pt>
    <dgm:pt modelId="{1A5C115A-C02C-4FEE-B580-753AB0B2BDDE}" type="pres">
      <dgm:prSet presAssocID="{4BB67F26-52DA-461B-8288-25FAD45FF4D6}" presName="spVertical1" presStyleCnt="0"/>
      <dgm:spPr/>
    </dgm:pt>
    <dgm:pt modelId="{97CE3A2B-C898-4DA3-8F07-57B8DB7FAC20}" type="pres">
      <dgm:prSet presAssocID="{4BB67F26-52DA-461B-8288-25FAD45FF4D6}" presName="parTx" presStyleLbl="revTx" presStyleIdx="0" presStyleCnt="5" custLinFactNeighborX="-1729" custLinFactNeighborY="24221">
        <dgm:presLayoutVars>
          <dgm:chMax val="0"/>
          <dgm:chPref val="0"/>
          <dgm:bulletEnabled val="1"/>
        </dgm:presLayoutVars>
      </dgm:prSet>
      <dgm:spPr/>
    </dgm:pt>
    <dgm:pt modelId="{AEB98E2F-F0EE-442D-95C0-7534D53ADCAD}" type="pres">
      <dgm:prSet presAssocID="{4BB67F26-52DA-461B-8288-25FAD45FF4D6}" presName="spVertical2" presStyleCnt="0"/>
      <dgm:spPr/>
    </dgm:pt>
    <dgm:pt modelId="{F9EF47D5-1C86-4A13-902A-81C4BDC97121}" type="pres">
      <dgm:prSet presAssocID="{4BB67F26-52DA-461B-8288-25FAD45FF4D6}" presName="spVertical3" presStyleCnt="0"/>
      <dgm:spPr/>
    </dgm:pt>
    <dgm:pt modelId="{6776AE46-06A2-4028-9A9C-A6E995E8D9EF}" type="pres">
      <dgm:prSet presAssocID="{8B4D223C-F9AA-4489-BDA0-24B7C02504C6}" presName="space" presStyleCnt="0"/>
      <dgm:spPr/>
    </dgm:pt>
    <dgm:pt modelId="{C4D2B028-9AA1-4E6D-AF5B-3D8FC7367D36}" type="pres">
      <dgm:prSet presAssocID="{A56DF64E-232A-4662-9C70-686F37B8E49D}" presName="linV" presStyleCnt="0"/>
      <dgm:spPr/>
    </dgm:pt>
    <dgm:pt modelId="{C39D46D6-E2E3-49E5-A2FC-1D11BBC415A9}" type="pres">
      <dgm:prSet presAssocID="{A56DF64E-232A-4662-9C70-686F37B8E49D}" presName="spVertical1" presStyleCnt="0"/>
      <dgm:spPr/>
    </dgm:pt>
    <dgm:pt modelId="{09A2D3E5-A386-4CF2-BB6B-722EE6B99796}" type="pres">
      <dgm:prSet presAssocID="{A56DF64E-232A-4662-9C70-686F37B8E49D}" presName="parTx" presStyleLbl="revTx" presStyleIdx="1" presStyleCnt="5" custLinFactNeighborX="2156" custLinFactNeighborY="37861">
        <dgm:presLayoutVars>
          <dgm:chMax val="0"/>
          <dgm:chPref val="0"/>
          <dgm:bulletEnabled val="1"/>
        </dgm:presLayoutVars>
      </dgm:prSet>
      <dgm:spPr/>
    </dgm:pt>
    <dgm:pt modelId="{A7F1BF1B-C863-40A4-A118-C863EA4E46E5}" type="pres">
      <dgm:prSet presAssocID="{A56DF64E-232A-4662-9C70-686F37B8E49D}" presName="spVertical2" presStyleCnt="0"/>
      <dgm:spPr/>
    </dgm:pt>
    <dgm:pt modelId="{1FD30B4F-3581-4E78-8661-12E050058F81}" type="pres">
      <dgm:prSet presAssocID="{A56DF64E-232A-4662-9C70-686F37B8E49D}" presName="spVertical3" presStyleCnt="0"/>
      <dgm:spPr/>
    </dgm:pt>
    <dgm:pt modelId="{5330731F-AB72-49C5-8FC2-06B6DCA01C4E}" type="pres">
      <dgm:prSet presAssocID="{94FA63F8-C96E-42F1-B051-AF64F498BDAD}" presName="space" presStyleCnt="0"/>
      <dgm:spPr/>
    </dgm:pt>
    <dgm:pt modelId="{0548F9DA-8B45-489D-BEBD-FE8996A02668}" type="pres">
      <dgm:prSet presAssocID="{2BBDC685-D7E6-45F6-8501-ED6EDFBF343E}" presName="linV" presStyleCnt="0"/>
      <dgm:spPr/>
    </dgm:pt>
    <dgm:pt modelId="{A880F861-6409-43A5-9C64-861B9E02EA39}" type="pres">
      <dgm:prSet presAssocID="{2BBDC685-D7E6-45F6-8501-ED6EDFBF343E}" presName="spVertical1" presStyleCnt="0"/>
      <dgm:spPr/>
    </dgm:pt>
    <dgm:pt modelId="{E48D7037-0DAA-46AF-B05A-A2DB3CC2E0DE}" type="pres">
      <dgm:prSet presAssocID="{2BBDC685-D7E6-45F6-8501-ED6EDFBF343E}" presName="parTx" presStyleLbl="revTx" presStyleIdx="2" presStyleCnt="5" custLinFactNeighborX="6041" custLinFactNeighborY="24221">
        <dgm:presLayoutVars>
          <dgm:chMax val="0"/>
          <dgm:chPref val="0"/>
          <dgm:bulletEnabled val="1"/>
        </dgm:presLayoutVars>
      </dgm:prSet>
      <dgm:spPr/>
    </dgm:pt>
    <dgm:pt modelId="{81E66EF1-09DD-4D23-96A5-1A278E57FB83}" type="pres">
      <dgm:prSet presAssocID="{2BBDC685-D7E6-45F6-8501-ED6EDFBF343E}" presName="spVertical2" presStyleCnt="0"/>
      <dgm:spPr/>
    </dgm:pt>
    <dgm:pt modelId="{010CA39F-41BB-47FC-9B26-0F96969894FB}" type="pres">
      <dgm:prSet presAssocID="{2BBDC685-D7E6-45F6-8501-ED6EDFBF343E}" presName="spVertical3" presStyleCnt="0"/>
      <dgm:spPr/>
    </dgm:pt>
    <dgm:pt modelId="{17E4C7E8-470A-46BB-A07F-4C61FC3D4227}" type="pres">
      <dgm:prSet presAssocID="{7F49A98C-C459-4DF0-BA9F-1FFD70F9AEFF}" presName="space" presStyleCnt="0"/>
      <dgm:spPr/>
    </dgm:pt>
    <dgm:pt modelId="{3506C4EF-6083-4067-93DF-E326C34E64D1}" type="pres">
      <dgm:prSet presAssocID="{C4E0866B-441A-4020-8E15-A3CDE4D0D595}" presName="linV" presStyleCnt="0"/>
      <dgm:spPr/>
    </dgm:pt>
    <dgm:pt modelId="{74933F36-A1AA-45E1-8690-06F8E11D198E}" type="pres">
      <dgm:prSet presAssocID="{C4E0866B-441A-4020-8E15-A3CDE4D0D595}" presName="spVertical1" presStyleCnt="0"/>
      <dgm:spPr/>
    </dgm:pt>
    <dgm:pt modelId="{2C86F148-4787-463E-9228-C22246445796}" type="pres">
      <dgm:prSet presAssocID="{C4E0866B-441A-4020-8E15-A3CDE4D0D595}" presName="parTx" presStyleLbl="revTx" presStyleIdx="3" presStyleCnt="5" custLinFactNeighborX="27623" custLinFactNeighborY="24221">
        <dgm:presLayoutVars>
          <dgm:chMax val="0"/>
          <dgm:chPref val="0"/>
          <dgm:bulletEnabled val="1"/>
        </dgm:presLayoutVars>
      </dgm:prSet>
      <dgm:spPr/>
    </dgm:pt>
    <dgm:pt modelId="{729E3ADF-7B92-4AFC-9140-2EFE74871E73}" type="pres">
      <dgm:prSet presAssocID="{C4E0866B-441A-4020-8E15-A3CDE4D0D595}" presName="spVertical2" presStyleCnt="0"/>
      <dgm:spPr/>
    </dgm:pt>
    <dgm:pt modelId="{0FF764DD-53B1-46F1-86B4-C7C125145515}" type="pres">
      <dgm:prSet presAssocID="{C4E0866B-441A-4020-8E15-A3CDE4D0D595}" presName="spVertical3" presStyleCnt="0"/>
      <dgm:spPr/>
    </dgm:pt>
    <dgm:pt modelId="{5A5B063F-A956-45CD-A8A8-CBD033AAC7DA}" type="pres">
      <dgm:prSet presAssocID="{81E63B2E-CC3F-40EE-A44F-1937821ECED6}" presName="space" presStyleCnt="0"/>
      <dgm:spPr/>
    </dgm:pt>
    <dgm:pt modelId="{5620575D-8444-4211-9DFF-42A290DAA290}" type="pres">
      <dgm:prSet presAssocID="{D1F121DA-7F6F-42CB-81B0-EA45CB4E2A07}" presName="linV" presStyleCnt="0"/>
      <dgm:spPr/>
    </dgm:pt>
    <dgm:pt modelId="{BE12F309-C7DF-4477-A303-BAD824525638}" type="pres">
      <dgm:prSet presAssocID="{D1F121DA-7F6F-42CB-81B0-EA45CB4E2A07}" presName="spVertical1" presStyleCnt="0"/>
      <dgm:spPr/>
    </dgm:pt>
    <dgm:pt modelId="{E136FE2B-EB6B-4CCF-9EB3-9C7E8C6C4A39}" type="pres">
      <dgm:prSet presAssocID="{D1F121DA-7F6F-42CB-81B0-EA45CB4E2A07}" presName="parTx" presStyleLbl="revTx" presStyleIdx="4" presStyleCnt="5">
        <dgm:presLayoutVars>
          <dgm:chMax val="0"/>
          <dgm:chPref val="0"/>
          <dgm:bulletEnabled val="1"/>
        </dgm:presLayoutVars>
      </dgm:prSet>
      <dgm:spPr/>
    </dgm:pt>
    <dgm:pt modelId="{2622BE2C-8EB5-4CE0-BB33-9A2486B93A69}" type="pres">
      <dgm:prSet presAssocID="{D1F121DA-7F6F-42CB-81B0-EA45CB4E2A07}" presName="spVertical2" presStyleCnt="0"/>
      <dgm:spPr/>
    </dgm:pt>
    <dgm:pt modelId="{19AA327D-E60A-4AA0-931B-D9E6017E52CE}" type="pres">
      <dgm:prSet presAssocID="{D1F121DA-7F6F-42CB-81B0-EA45CB4E2A07}" presName="spVertical3" presStyleCnt="0"/>
      <dgm:spPr/>
    </dgm:pt>
    <dgm:pt modelId="{0D64761D-DC5A-4158-8D65-8DE0A53208B7}" type="pres">
      <dgm:prSet presAssocID="{645556BD-FAA1-42A9-86B9-C35461C1EC2B}" presName="padding2" presStyleCnt="0"/>
      <dgm:spPr/>
    </dgm:pt>
    <dgm:pt modelId="{AAE6C82A-AD74-480A-9F5B-7D9A177DEF59}" type="pres">
      <dgm:prSet presAssocID="{645556BD-FAA1-42A9-86B9-C35461C1EC2B}" presName="negArrow" presStyleCnt="0"/>
      <dgm:spPr/>
    </dgm:pt>
    <dgm:pt modelId="{DC2C26B4-0EFB-449B-BDA7-A306289DFE0C}" type="pres">
      <dgm:prSet presAssocID="{645556BD-FAA1-42A9-86B9-C35461C1EC2B}" presName="backgroundArrow" presStyleLbl="node1" presStyleIdx="0" presStyleCnt="1" custLinFactNeighborY="5205"/>
      <dgm:spPr>
        <a:solidFill>
          <a:schemeClr val="accent6"/>
        </a:solidFill>
      </dgm:spPr>
    </dgm:pt>
  </dgm:ptLst>
  <dgm:cxnLst>
    <dgm:cxn modelId="{F58C0104-2754-48C7-A656-9FDC8D989746}" type="presOf" srcId="{645556BD-FAA1-42A9-86B9-C35461C1EC2B}" destId="{6FE26B32-F48E-4710-A3B5-70FB8DF967B7}" srcOrd="0" destOrd="0" presId="urn:microsoft.com/office/officeart/2005/8/layout/hProcess3"/>
    <dgm:cxn modelId="{2BCC6015-5EB4-4694-8914-377D7146E777}" type="presOf" srcId="{D1F121DA-7F6F-42CB-81B0-EA45CB4E2A07}" destId="{E136FE2B-EB6B-4CCF-9EB3-9C7E8C6C4A39}" srcOrd="0" destOrd="0" presId="urn:microsoft.com/office/officeart/2005/8/layout/hProcess3"/>
    <dgm:cxn modelId="{CB604B18-22B4-415F-A17C-8C4FC714CBA9}" srcId="{645556BD-FAA1-42A9-86B9-C35461C1EC2B}" destId="{2BBDC685-D7E6-45F6-8501-ED6EDFBF343E}" srcOrd="2" destOrd="0" parTransId="{AAE02DBE-05E1-431E-89C7-114F53A25175}" sibTransId="{7F49A98C-C459-4DF0-BA9F-1FFD70F9AEFF}"/>
    <dgm:cxn modelId="{D3E62D30-41B7-4EE6-8D93-4D8089BF17AF}" srcId="{645556BD-FAA1-42A9-86B9-C35461C1EC2B}" destId="{A56DF64E-232A-4662-9C70-686F37B8E49D}" srcOrd="1" destOrd="0" parTransId="{B353D167-4303-4694-BC26-E60E6F3EFC6C}" sibTransId="{94FA63F8-C96E-42F1-B051-AF64F498BDAD}"/>
    <dgm:cxn modelId="{672FB33A-5C0A-49D9-9D39-DC57F5430BC3}" type="presOf" srcId="{C4E0866B-441A-4020-8E15-A3CDE4D0D595}" destId="{2C86F148-4787-463E-9228-C22246445796}" srcOrd="0" destOrd="0" presId="urn:microsoft.com/office/officeart/2005/8/layout/hProcess3"/>
    <dgm:cxn modelId="{0806B15F-51BB-419F-A64A-D0F0393B6D5C}" type="presOf" srcId="{A56DF64E-232A-4662-9C70-686F37B8E49D}" destId="{09A2D3E5-A386-4CF2-BB6B-722EE6B99796}" srcOrd="0" destOrd="0" presId="urn:microsoft.com/office/officeart/2005/8/layout/hProcess3"/>
    <dgm:cxn modelId="{608DD56A-3D7D-4304-8E19-D42D08281362}" srcId="{645556BD-FAA1-42A9-86B9-C35461C1EC2B}" destId="{C4E0866B-441A-4020-8E15-A3CDE4D0D595}" srcOrd="3" destOrd="0" parTransId="{5D75BD35-EE45-48FD-BBE8-5B472E5F93CA}" sibTransId="{81E63B2E-CC3F-40EE-A44F-1937821ECED6}"/>
    <dgm:cxn modelId="{A931B174-0898-453E-A624-FC9AB5C939BB}" type="presOf" srcId="{2BBDC685-D7E6-45F6-8501-ED6EDFBF343E}" destId="{E48D7037-0DAA-46AF-B05A-A2DB3CC2E0DE}" srcOrd="0" destOrd="0" presId="urn:microsoft.com/office/officeart/2005/8/layout/hProcess3"/>
    <dgm:cxn modelId="{20F166B1-1BC3-4EAF-98BD-637F5224A94A}" type="presOf" srcId="{4BB67F26-52DA-461B-8288-25FAD45FF4D6}" destId="{97CE3A2B-C898-4DA3-8F07-57B8DB7FAC20}" srcOrd="0" destOrd="0" presId="urn:microsoft.com/office/officeart/2005/8/layout/hProcess3"/>
    <dgm:cxn modelId="{67B9F3B9-E5E9-462B-B885-A692A81EA9ED}" srcId="{645556BD-FAA1-42A9-86B9-C35461C1EC2B}" destId="{D1F121DA-7F6F-42CB-81B0-EA45CB4E2A07}" srcOrd="4" destOrd="0" parTransId="{68933009-D547-44EC-96DD-4483F7E7C79A}" sibTransId="{527FFE63-729A-4DFE-A017-11B7E837D4F5}"/>
    <dgm:cxn modelId="{DF3B66DF-5291-4A26-B9AE-4918CEBF1DB4}" srcId="{645556BD-FAA1-42A9-86B9-C35461C1EC2B}" destId="{4BB67F26-52DA-461B-8288-25FAD45FF4D6}" srcOrd="0" destOrd="0" parTransId="{16AE3793-D297-4EAF-8F8C-C02B075222B2}" sibTransId="{8B4D223C-F9AA-4489-BDA0-24B7C02504C6}"/>
    <dgm:cxn modelId="{5C9CC115-F52A-4633-800D-2F5BDCD03391}" type="presParOf" srcId="{6FE26B32-F48E-4710-A3B5-70FB8DF967B7}" destId="{BD7A5513-7899-43E5-9B77-8D0CCAF57244}" srcOrd="0" destOrd="0" presId="urn:microsoft.com/office/officeart/2005/8/layout/hProcess3"/>
    <dgm:cxn modelId="{E6264997-A6B1-4435-BC60-25D894F14F42}" type="presParOf" srcId="{6FE26B32-F48E-4710-A3B5-70FB8DF967B7}" destId="{4B4AF6D4-BD37-4C09-A130-BCC0E123492D}" srcOrd="1" destOrd="0" presId="urn:microsoft.com/office/officeart/2005/8/layout/hProcess3"/>
    <dgm:cxn modelId="{439BFC9E-3026-4648-A92D-5958AAC55799}" type="presParOf" srcId="{4B4AF6D4-BD37-4C09-A130-BCC0E123492D}" destId="{3989FF8D-37A1-43A8-B77E-5223BD807C7E}" srcOrd="0" destOrd="0" presId="urn:microsoft.com/office/officeart/2005/8/layout/hProcess3"/>
    <dgm:cxn modelId="{F88F5ADD-5B34-4D14-B849-349612376D48}" type="presParOf" srcId="{4B4AF6D4-BD37-4C09-A130-BCC0E123492D}" destId="{D72CF9F3-DCF1-4AA1-BC75-F02560CDEAF0}" srcOrd="1" destOrd="0" presId="urn:microsoft.com/office/officeart/2005/8/layout/hProcess3"/>
    <dgm:cxn modelId="{F53CD108-13BF-447E-A8B7-E33D9F7B4E36}" type="presParOf" srcId="{D72CF9F3-DCF1-4AA1-BC75-F02560CDEAF0}" destId="{1A5C115A-C02C-4FEE-B580-753AB0B2BDDE}" srcOrd="0" destOrd="0" presId="urn:microsoft.com/office/officeart/2005/8/layout/hProcess3"/>
    <dgm:cxn modelId="{ED11BEAD-A47C-4B24-8ECE-1DAE141A7714}" type="presParOf" srcId="{D72CF9F3-DCF1-4AA1-BC75-F02560CDEAF0}" destId="{97CE3A2B-C898-4DA3-8F07-57B8DB7FAC20}" srcOrd="1" destOrd="0" presId="urn:microsoft.com/office/officeart/2005/8/layout/hProcess3"/>
    <dgm:cxn modelId="{BEA7E6FD-DF56-4875-A8B2-4E6990B4A5FE}" type="presParOf" srcId="{D72CF9F3-DCF1-4AA1-BC75-F02560CDEAF0}" destId="{AEB98E2F-F0EE-442D-95C0-7534D53ADCAD}" srcOrd="2" destOrd="0" presId="urn:microsoft.com/office/officeart/2005/8/layout/hProcess3"/>
    <dgm:cxn modelId="{B00E9B59-6809-45F3-81A2-77C8ED18FE78}" type="presParOf" srcId="{D72CF9F3-DCF1-4AA1-BC75-F02560CDEAF0}" destId="{F9EF47D5-1C86-4A13-902A-81C4BDC97121}" srcOrd="3" destOrd="0" presId="urn:microsoft.com/office/officeart/2005/8/layout/hProcess3"/>
    <dgm:cxn modelId="{37E5E914-C5BB-43F0-AEF8-D3C9FD89ACA2}" type="presParOf" srcId="{4B4AF6D4-BD37-4C09-A130-BCC0E123492D}" destId="{6776AE46-06A2-4028-9A9C-A6E995E8D9EF}" srcOrd="2" destOrd="0" presId="urn:microsoft.com/office/officeart/2005/8/layout/hProcess3"/>
    <dgm:cxn modelId="{610EBFFC-7551-4F02-A404-80774A21A209}" type="presParOf" srcId="{4B4AF6D4-BD37-4C09-A130-BCC0E123492D}" destId="{C4D2B028-9AA1-4E6D-AF5B-3D8FC7367D36}" srcOrd="3" destOrd="0" presId="urn:microsoft.com/office/officeart/2005/8/layout/hProcess3"/>
    <dgm:cxn modelId="{9C739E0A-490E-4E90-9968-49DFAB7F5E6E}" type="presParOf" srcId="{C4D2B028-9AA1-4E6D-AF5B-3D8FC7367D36}" destId="{C39D46D6-E2E3-49E5-A2FC-1D11BBC415A9}" srcOrd="0" destOrd="0" presId="urn:microsoft.com/office/officeart/2005/8/layout/hProcess3"/>
    <dgm:cxn modelId="{6B288E30-A15B-44C6-B5BD-BD7A0DC45A3B}" type="presParOf" srcId="{C4D2B028-9AA1-4E6D-AF5B-3D8FC7367D36}" destId="{09A2D3E5-A386-4CF2-BB6B-722EE6B99796}" srcOrd="1" destOrd="0" presId="urn:microsoft.com/office/officeart/2005/8/layout/hProcess3"/>
    <dgm:cxn modelId="{F65E40EA-260E-4EAA-BC28-1E5943BFF764}" type="presParOf" srcId="{C4D2B028-9AA1-4E6D-AF5B-3D8FC7367D36}" destId="{A7F1BF1B-C863-40A4-A118-C863EA4E46E5}" srcOrd="2" destOrd="0" presId="urn:microsoft.com/office/officeart/2005/8/layout/hProcess3"/>
    <dgm:cxn modelId="{A315FA22-0D8F-4030-AFA3-CA0AF7E25995}" type="presParOf" srcId="{C4D2B028-9AA1-4E6D-AF5B-3D8FC7367D36}" destId="{1FD30B4F-3581-4E78-8661-12E050058F81}" srcOrd="3" destOrd="0" presId="urn:microsoft.com/office/officeart/2005/8/layout/hProcess3"/>
    <dgm:cxn modelId="{53BC169D-F38B-44A0-94E4-558D07338B37}" type="presParOf" srcId="{4B4AF6D4-BD37-4C09-A130-BCC0E123492D}" destId="{5330731F-AB72-49C5-8FC2-06B6DCA01C4E}" srcOrd="4" destOrd="0" presId="urn:microsoft.com/office/officeart/2005/8/layout/hProcess3"/>
    <dgm:cxn modelId="{9C67BD8A-82A2-4069-922E-E86F2130D819}" type="presParOf" srcId="{4B4AF6D4-BD37-4C09-A130-BCC0E123492D}" destId="{0548F9DA-8B45-489D-BEBD-FE8996A02668}" srcOrd="5" destOrd="0" presId="urn:microsoft.com/office/officeart/2005/8/layout/hProcess3"/>
    <dgm:cxn modelId="{D13B6D09-018E-4A59-9DD6-7CBDE9BE39D6}" type="presParOf" srcId="{0548F9DA-8B45-489D-BEBD-FE8996A02668}" destId="{A880F861-6409-43A5-9C64-861B9E02EA39}" srcOrd="0" destOrd="0" presId="urn:microsoft.com/office/officeart/2005/8/layout/hProcess3"/>
    <dgm:cxn modelId="{8C48588A-1D3F-4140-AABD-699C2227970F}" type="presParOf" srcId="{0548F9DA-8B45-489D-BEBD-FE8996A02668}" destId="{E48D7037-0DAA-46AF-B05A-A2DB3CC2E0DE}" srcOrd="1" destOrd="0" presId="urn:microsoft.com/office/officeart/2005/8/layout/hProcess3"/>
    <dgm:cxn modelId="{E47BB673-3F71-4207-8DD2-9F891E37B5C0}" type="presParOf" srcId="{0548F9DA-8B45-489D-BEBD-FE8996A02668}" destId="{81E66EF1-09DD-4D23-96A5-1A278E57FB83}" srcOrd="2" destOrd="0" presId="urn:microsoft.com/office/officeart/2005/8/layout/hProcess3"/>
    <dgm:cxn modelId="{76C58D9C-4B7C-4101-B7EE-2A9BD096C5DE}" type="presParOf" srcId="{0548F9DA-8B45-489D-BEBD-FE8996A02668}" destId="{010CA39F-41BB-47FC-9B26-0F96969894FB}" srcOrd="3" destOrd="0" presId="urn:microsoft.com/office/officeart/2005/8/layout/hProcess3"/>
    <dgm:cxn modelId="{DC461527-12E1-4D68-92D6-B20A2CE66E52}" type="presParOf" srcId="{4B4AF6D4-BD37-4C09-A130-BCC0E123492D}" destId="{17E4C7E8-470A-46BB-A07F-4C61FC3D4227}" srcOrd="6" destOrd="0" presId="urn:microsoft.com/office/officeart/2005/8/layout/hProcess3"/>
    <dgm:cxn modelId="{DAFCEBCE-96D8-43EA-B70C-D8E573D62434}" type="presParOf" srcId="{4B4AF6D4-BD37-4C09-A130-BCC0E123492D}" destId="{3506C4EF-6083-4067-93DF-E326C34E64D1}" srcOrd="7" destOrd="0" presId="urn:microsoft.com/office/officeart/2005/8/layout/hProcess3"/>
    <dgm:cxn modelId="{CDAF5818-7960-4472-ADD7-D7AF7C80AE83}" type="presParOf" srcId="{3506C4EF-6083-4067-93DF-E326C34E64D1}" destId="{74933F36-A1AA-45E1-8690-06F8E11D198E}" srcOrd="0" destOrd="0" presId="urn:microsoft.com/office/officeart/2005/8/layout/hProcess3"/>
    <dgm:cxn modelId="{FA3DAEF4-5A65-44F5-AA14-F5F624F477F9}" type="presParOf" srcId="{3506C4EF-6083-4067-93DF-E326C34E64D1}" destId="{2C86F148-4787-463E-9228-C22246445796}" srcOrd="1" destOrd="0" presId="urn:microsoft.com/office/officeart/2005/8/layout/hProcess3"/>
    <dgm:cxn modelId="{7AA4EBB3-3F8B-4706-92AA-4AA88DABF766}" type="presParOf" srcId="{3506C4EF-6083-4067-93DF-E326C34E64D1}" destId="{729E3ADF-7B92-4AFC-9140-2EFE74871E73}" srcOrd="2" destOrd="0" presId="urn:microsoft.com/office/officeart/2005/8/layout/hProcess3"/>
    <dgm:cxn modelId="{E6AE72D7-8A0A-44F1-9C93-726AC1607E28}" type="presParOf" srcId="{3506C4EF-6083-4067-93DF-E326C34E64D1}" destId="{0FF764DD-53B1-46F1-86B4-C7C125145515}" srcOrd="3" destOrd="0" presId="urn:microsoft.com/office/officeart/2005/8/layout/hProcess3"/>
    <dgm:cxn modelId="{6C41AD79-132D-4BF8-9E81-D7AC5221DCF5}" type="presParOf" srcId="{4B4AF6D4-BD37-4C09-A130-BCC0E123492D}" destId="{5A5B063F-A956-45CD-A8A8-CBD033AAC7DA}" srcOrd="8" destOrd="0" presId="urn:microsoft.com/office/officeart/2005/8/layout/hProcess3"/>
    <dgm:cxn modelId="{C9CC7732-E2ED-4E0E-8081-4BB9B0E8FE2E}" type="presParOf" srcId="{4B4AF6D4-BD37-4C09-A130-BCC0E123492D}" destId="{5620575D-8444-4211-9DFF-42A290DAA290}" srcOrd="9" destOrd="0" presId="urn:microsoft.com/office/officeart/2005/8/layout/hProcess3"/>
    <dgm:cxn modelId="{161B8302-8BDF-47D7-9B9E-67354C89F787}" type="presParOf" srcId="{5620575D-8444-4211-9DFF-42A290DAA290}" destId="{BE12F309-C7DF-4477-A303-BAD824525638}" srcOrd="0" destOrd="0" presId="urn:microsoft.com/office/officeart/2005/8/layout/hProcess3"/>
    <dgm:cxn modelId="{A1A72A5A-44A5-4BC0-B4C0-BC8B97C13F48}" type="presParOf" srcId="{5620575D-8444-4211-9DFF-42A290DAA290}" destId="{E136FE2B-EB6B-4CCF-9EB3-9C7E8C6C4A39}" srcOrd="1" destOrd="0" presId="urn:microsoft.com/office/officeart/2005/8/layout/hProcess3"/>
    <dgm:cxn modelId="{99E71AEA-A041-4A63-A2BE-5AC2F9F9D97C}" type="presParOf" srcId="{5620575D-8444-4211-9DFF-42A290DAA290}" destId="{2622BE2C-8EB5-4CE0-BB33-9A2486B93A69}" srcOrd="2" destOrd="0" presId="urn:microsoft.com/office/officeart/2005/8/layout/hProcess3"/>
    <dgm:cxn modelId="{EFB7D90D-AB94-4D02-A736-D2856A588D17}" type="presParOf" srcId="{5620575D-8444-4211-9DFF-42A290DAA290}" destId="{19AA327D-E60A-4AA0-931B-D9E6017E52CE}" srcOrd="3" destOrd="0" presId="urn:microsoft.com/office/officeart/2005/8/layout/hProcess3"/>
    <dgm:cxn modelId="{5EFC76B3-2597-4C25-9409-6195B1994587}" type="presParOf" srcId="{4B4AF6D4-BD37-4C09-A130-BCC0E123492D}" destId="{0D64761D-DC5A-4158-8D65-8DE0A53208B7}" srcOrd="10" destOrd="0" presId="urn:microsoft.com/office/officeart/2005/8/layout/hProcess3"/>
    <dgm:cxn modelId="{E59DC71A-68DE-473E-B233-7591D383A6DA}" type="presParOf" srcId="{4B4AF6D4-BD37-4C09-A130-BCC0E123492D}" destId="{AAE6C82A-AD74-480A-9F5B-7D9A177DEF59}" srcOrd="11" destOrd="0" presId="urn:microsoft.com/office/officeart/2005/8/layout/hProcess3"/>
    <dgm:cxn modelId="{39D90034-FF66-4BD9-A29F-854E8AB0F488}" type="presParOf" srcId="{4B4AF6D4-BD37-4C09-A130-BCC0E123492D}" destId="{DC2C26B4-0EFB-449B-BDA7-A306289DFE0C}" srcOrd="12" destOrd="0" presId="urn:microsoft.com/office/officeart/2005/8/layout/hProcess3"/>
  </dgm:cxnLst>
  <dgm:bg>
    <a:solidFill>
      <a:schemeClr val="bg2"/>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71E3A0-28A4-4FD3-A311-0BBD39FDF1B1}"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9B1B954A-EE90-41B8-802C-019B1AF79D31}">
      <dgm:prSet custT="1"/>
      <dgm:spPr/>
      <dgm:t>
        <a:bodyPr/>
        <a:lstStyle/>
        <a:p>
          <a:r>
            <a:rPr lang="en-US" sz="2000" dirty="0"/>
            <a:t>1,070 housing units</a:t>
          </a:r>
        </a:p>
      </dgm:t>
    </dgm:pt>
    <dgm:pt modelId="{F7F02255-46EC-4E0F-9B27-AD1A22F5CACE}" type="parTrans" cxnId="{7A3901FC-4399-436F-B3A1-F5D40BC75C72}">
      <dgm:prSet/>
      <dgm:spPr/>
      <dgm:t>
        <a:bodyPr/>
        <a:lstStyle/>
        <a:p>
          <a:endParaRPr lang="en-US"/>
        </a:p>
      </dgm:t>
    </dgm:pt>
    <dgm:pt modelId="{2CB14274-5688-4CA2-9415-9269F71C5702}" type="sibTrans" cxnId="{7A3901FC-4399-436F-B3A1-F5D40BC75C72}">
      <dgm:prSet/>
      <dgm:spPr/>
      <dgm:t>
        <a:bodyPr/>
        <a:lstStyle/>
        <a:p>
          <a:endParaRPr lang="en-US"/>
        </a:p>
      </dgm:t>
    </dgm:pt>
    <dgm:pt modelId="{352863D3-2F06-4CE2-9205-0713862018E6}">
      <dgm:prSet custT="1"/>
      <dgm:spPr/>
      <dgm:t>
        <a:bodyPr/>
        <a:lstStyle/>
        <a:p>
          <a:r>
            <a:rPr lang="en-US" sz="2000" dirty="0"/>
            <a:t>35% of all units are used seasonally.</a:t>
          </a:r>
        </a:p>
      </dgm:t>
    </dgm:pt>
    <dgm:pt modelId="{14DFA407-D6E5-4C5C-B29F-A71F5CCC648D}" type="parTrans" cxnId="{AAA023CB-A334-4A65-885E-88D7906B1411}">
      <dgm:prSet/>
      <dgm:spPr/>
      <dgm:t>
        <a:bodyPr/>
        <a:lstStyle/>
        <a:p>
          <a:endParaRPr lang="en-US"/>
        </a:p>
      </dgm:t>
    </dgm:pt>
    <dgm:pt modelId="{CCC38EE0-73BB-4FC3-9D5E-7925F6DE592F}" type="sibTrans" cxnId="{AAA023CB-A334-4A65-885E-88D7906B1411}">
      <dgm:prSet/>
      <dgm:spPr/>
      <dgm:t>
        <a:bodyPr/>
        <a:lstStyle/>
        <a:p>
          <a:endParaRPr lang="en-US"/>
        </a:p>
      </dgm:t>
    </dgm:pt>
    <dgm:pt modelId="{B0A20799-3DF9-40FC-BAE4-4A5ED126C3FD}">
      <dgm:prSet custT="1"/>
      <dgm:spPr/>
      <dgm:t>
        <a:bodyPr/>
        <a:lstStyle/>
        <a:p>
          <a:r>
            <a:rPr lang="en-US" sz="2000" dirty="0"/>
            <a:t>2% of all units are used as full-time short-term rentals (May-October)</a:t>
          </a:r>
        </a:p>
      </dgm:t>
    </dgm:pt>
    <dgm:pt modelId="{CECC836B-49BC-4F69-A2FB-E50C656222A5}" type="parTrans" cxnId="{51406198-6A1D-4B03-8C53-74CA857EECBC}">
      <dgm:prSet/>
      <dgm:spPr/>
      <dgm:t>
        <a:bodyPr/>
        <a:lstStyle/>
        <a:p>
          <a:endParaRPr lang="en-US"/>
        </a:p>
      </dgm:t>
    </dgm:pt>
    <dgm:pt modelId="{DB1B5C99-D3E8-40C1-A5C9-2FB103CBB2DD}" type="sibTrans" cxnId="{51406198-6A1D-4B03-8C53-74CA857EECBC}">
      <dgm:prSet/>
      <dgm:spPr/>
      <dgm:t>
        <a:bodyPr/>
        <a:lstStyle/>
        <a:p>
          <a:endParaRPr lang="en-US"/>
        </a:p>
      </dgm:t>
    </dgm:pt>
    <dgm:pt modelId="{0245162C-FBDF-4F49-B6B5-96297C3E3623}">
      <dgm:prSet custT="1"/>
      <dgm:spPr/>
      <dgm:t>
        <a:bodyPr/>
        <a:lstStyle/>
        <a:p>
          <a:r>
            <a:rPr lang="en-US" sz="2000" dirty="0"/>
            <a:t>85% of all year-round units are owner-occupied. 15% of year-round units are renter-occupied. </a:t>
          </a:r>
        </a:p>
      </dgm:t>
    </dgm:pt>
    <dgm:pt modelId="{C84BA9E2-9412-4688-AD44-10C61944DEAE}" type="parTrans" cxnId="{5D33937C-742B-4D94-A593-06E0FAB58E73}">
      <dgm:prSet/>
      <dgm:spPr/>
      <dgm:t>
        <a:bodyPr/>
        <a:lstStyle/>
        <a:p>
          <a:endParaRPr lang="en-US"/>
        </a:p>
      </dgm:t>
    </dgm:pt>
    <dgm:pt modelId="{5C851626-8637-42CF-8112-7B5042DF4A8E}" type="sibTrans" cxnId="{5D33937C-742B-4D94-A593-06E0FAB58E73}">
      <dgm:prSet/>
      <dgm:spPr/>
      <dgm:t>
        <a:bodyPr/>
        <a:lstStyle/>
        <a:p>
          <a:endParaRPr lang="en-US"/>
        </a:p>
      </dgm:t>
    </dgm:pt>
    <dgm:pt modelId="{C4520539-E9BA-4E4E-9DB6-563546A131A2}">
      <dgm:prSet/>
      <dgm:spPr/>
      <dgm:t>
        <a:bodyPr/>
        <a:lstStyle/>
        <a:p>
          <a:r>
            <a:rPr lang="en-US" dirty="0"/>
            <a:t>89% are single household detached dwelling. </a:t>
          </a:r>
        </a:p>
      </dgm:t>
    </dgm:pt>
    <dgm:pt modelId="{B7A28F74-BDDC-41B3-9D25-A08DD59258A0}" type="parTrans" cxnId="{2D151C8C-7BE2-4A52-9270-49E9E36C1FED}">
      <dgm:prSet/>
      <dgm:spPr/>
      <dgm:t>
        <a:bodyPr/>
        <a:lstStyle/>
        <a:p>
          <a:endParaRPr lang="en-US"/>
        </a:p>
      </dgm:t>
    </dgm:pt>
    <dgm:pt modelId="{FCC8C476-F03B-4E83-916D-0F2B7147BCBA}" type="sibTrans" cxnId="{2D151C8C-7BE2-4A52-9270-49E9E36C1FED}">
      <dgm:prSet/>
      <dgm:spPr/>
      <dgm:t>
        <a:bodyPr/>
        <a:lstStyle/>
        <a:p>
          <a:endParaRPr lang="en-US"/>
        </a:p>
      </dgm:t>
    </dgm:pt>
    <dgm:pt modelId="{F8D2618B-29A5-4B23-896D-8B2789CC5CBB}">
      <dgm:prSet/>
      <dgm:spPr/>
      <dgm:t>
        <a:bodyPr/>
        <a:lstStyle/>
        <a:p>
          <a:r>
            <a:rPr lang="en-US"/>
            <a:t>19% of housing units are built prior to 1939. </a:t>
          </a:r>
        </a:p>
      </dgm:t>
    </dgm:pt>
    <dgm:pt modelId="{E4550A21-1F80-451D-99DB-17BA32092760}" type="parTrans" cxnId="{BAAB1D80-2497-4307-A441-91BEB7A5AF18}">
      <dgm:prSet/>
      <dgm:spPr/>
      <dgm:t>
        <a:bodyPr/>
        <a:lstStyle/>
        <a:p>
          <a:endParaRPr lang="en-US"/>
        </a:p>
      </dgm:t>
    </dgm:pt>
    <dgm:pt modelId="{1309DBC7-653C-4B6E-BB17-28E13E5CD3C5}" type="sibTrans" cxnId="{BAAB1D80-2497-4307-A441-91BEB7A5AF18}">
      <dgm:prSet/>
      <dgm:spPr/>
      <dgm:t>
        <a:bodyPr/>
        <a:lstStyle/>
        <a:p>
          <a:endParaRPr lang="en-US"/>
        </a:p>
      </dgm:t>
    </dgm:pt>
    <dgm:pt modelId="{0BB1ACBF-4926-408C-A250-C3BCC7208E2C}" type="pres">
      <dgm:prSet presAssocID="{E371E3A0-28A4-4FD3-A311-0BBD39FDF1B1}" presName="root" presStyleCnt="0">
        <dgm:presLayoutVars>
          <dgm:dir/>
          <dgm:resizeHandles val="exact"/>
        </dgm:presLayoutVars>
      </dgm:prSet>
      <dgm:spPr/>
    </dgm:pt>
    <dgm:pt modelId="{7B808BBE-723D-479E-93DD-C5540E86611F}" type="pres">
      <dgm:prSet presAssocID="{E371E3A0-28A4-4FD3-A311-0BBD39FDF1B1}" presName="container" presStyleCnt="0">
        <dgm:presLayoutVars>
          <dgm:dir/>
          <dgm:resizeHandles val="exact"/>
        </dgm:presLayoutVars>
      </dgm:prSet>
      <dgm:spPr/>
    </dgm:pt>
    <dgm:pt modelId="{DF057875-B66D-40AC-93B7-E9F265E2F569}" type="pres">
      <dgm:prSet presAssocID="{9B1B954A-EE90-41B8-802C-019B1AF79D31}" presName="compNode" presStyleCnt="0"/>
      <dgm:spPr/>
    </dgm:pt>
    <dgm:pt modelId="{6C38C1E3-CC10-469E-83EF-3C64028440D8}" type="pres">
      <dgm:prSet presAssocID="{9B1B954A-EE90-41B8-802C-019B1AF79D31}" presName="iconBgRect" presStyleLbl="bgShp" presStyleIdx="0" presStyleCnt="6"/>
      <dgm:spPr/>
    </dgm:pt>
    <dgm:pt modelId="{00FE8145-200C-4DE1-A79F-8F7A4BCA3C87}" type="pres">
      <dgm:prSet presAssocID="{9B1B954A-EE90-41B8-802C-019B1AF79D3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8C8AA36D-A1D2-4F06-8B4C-24B2190376A0}" type="pres">
      <dgm:prSet presAssocID="{9B1B954A-EE90-41B8-802C-019B1AF79D31}" presName="spaceRect" presStyleCnt="0"/>
      <dgm:spPr/>
    </dgm:pt>
    <dgm:pt modelId="{1B692881-2F00-40A4-87F1-0EA409D0DB9F}" type="pres">
      <dgm:prSet presAssocID="{9B1B954A-EE90-41B8-802C-019B1AF79D31}" presName="textRect" presStyleLbl="revTx" presStyleIdx="0" presStyleCnt="6">
        <dgm:presLayoutVars>
          <dgm:chMax val="1"/>
          <dgm:chPref val="1"/>
        </dgm:presLayoutVars>
      </dgm:prSet>
      <dgm:spPr/>
    </dgm:pt>
    <dgm:pt modelId="{0E589F65-B9B7-4178-B2CD-358630778F99}" type="pres">
      <dgm:prSet presAssocID="{2CB14274-5688-4CA2-9415-9269F71C5702}" presName="sibTrans" presStyleLbl="sibTrans2D1" presStyleIdx="0" presStyleCnt="0"/>
      <dgm:spPr/>
    </dgm:pt>
    <dgm:pt modelId="{EAEE1BD1-31C9-4731-8BD3-AA15DB2682A8}" type="pres">
      <dgm:prSet presAssocID="{352863D3-2F06-4CE2-9205-0713862018E6}" presName="compNode" presStyleCnt="0"/>
      <dgm:spPr/>
    </dgm:pt>
    <dgm:pt modelId="{772A209C-C160-40F3-A82C-B131732C385C}" type="pres">
      <dgm:prSet presAssocID="{352863D3-2F06-4CE2-9205-0713862018E6}" presName="iconBgRect" presStyleLbl="bgShp" presStyleIdx="1" presStyleCnt="6"/>
      <dgm:spPr/>
    </dgm:pt>
    <dgm:pt modelId="{009EA326-3D78-43DF-B703-5C4A9EE04592}" type="pres">
      <dgm:prSet presAssocID="{352863D3-2F06-4CE2-9205-0713862018E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nset scene"/>
        </a:ext>
      </dgm:extLst>
    </dgm:pt>
    <dgm:pt modelId="{DCA46503-CD18-4B5E-9F50-A84E7AF83C3C}" type="pres">
      <dgm:prSet presAssocID="{352863D3-2F06-4CE2-9205-0713862018E6}" presName="spaceRect" presStyleCnt="0"/>
      <dgm:spPr/>
    </dgm:pt>
    <dgm:pt modelId="{D342E5CE-CE35-40C9-AE72-2FA14CFE18A2}" type="pres">
      <dgm:prSet presAssocID="{352863D3-2F06-4CE2-9205-0713862018E6}" presName="textRect" presStyleLbl="revTx" presStyleIdx="1" presStyleCnt="6">
        <dgm:presLayoutVars>
          <dgm:chMax val="1"/>
          <dgm:chPref val="1"/>
        </dgm:presLayoutVars>
      </dgm:prSet>
      <dgm:spPr/>
    </dgm:pt>
    <dgm:pt modelId="{63F469FB-3A0E-4D88-8ED5-3DA7C5C05866}" type="pres">
      <dgm:prSet presAssocID="{CCC38EE0-73BB-4FC3-9D5E-7925F6DE592F}" presName="sibTrans" presStyleLbl="sibTrans2D1" presStyleIdx="0" presStyleCnt="0"/>
      <dgm:spPr/>
    </dgm:pt>
    <dgm:pt modelId="{F0FDF9BC-F304-42D1-B78E-D8D3B3A95B8C}" type="pres">
      <dgm:prSet presAssocID="{B0A20799-3DF9-40FC-BAE4-4A5ED126C3FD}" presName="compNode" presStyleCnt="0"/>
      <dgm:spPr/>
    </dgm:pt>
    <dgm:pt modelId="{B6F34271-43B4-4167-8ADC-341311C2FBE7}" type="pres">
      <dgm:prSet presAssocID="{B0A20799-3DF9-40FC-BAE4-4A5ED126C3FD}" presName="iconBgRect" presStyleLbl="bgShp" presStyleIdx="2" presStyleCnt="6"/>
      <dgm:spPr/>
    </dgm:pt>
    <dgm:pt modelId="{26CCC6D9-5306-41D8-98A5-5ABA850F3284}" type="pres">
      <dgm:prSet presAssocID="{B0A20799-3DF9-40FC-BAE4-4A5ED126C3F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uggage with solid fill"/>
        </a:ext>
      </dgm:extLst>
    </dgm:pt>
    <dgm:pt modelId="{75C727B3-DB02-4F9B-AB24-2B167E35453F}" type="pres">
      <dgm:prSet presAssocID="{B0A20799-3DF9-40FC-BAE4-4A5ED126C3FD}" presName="spaceRect" presStyleCnt="0"/>
      <dgm:spPr/>
    </dgm:pt>
    <dgm:pt modelId="{E0AB38DF-0E42-4F6E-950A-BC4BB92FF089}" type="pres">
      <dgm:prSet presAssocID="{B0A20799-3DF9-40FC-BAE4-4A5ED126C3FD}" presName="textRect" presStyleLbl="revTx" presStyleIdx="2" presStyleCnt="6">
        <dgm:presLayoutVars>
          <dgm:chMax val="1"/>
          <dgm:chPref val="1"/>
        </dgm:presLayoutVars>
      </dgm:prSet>
      <dgm:spPr/>
    </dgm:pt>
    <dgm:pt modelId="{B3A5C7EA-4B47-49C9-B398-A7E1840B1C47}" type="pres">
      <dgm:prSet presAssocID="{DB1B5C99-D3E8-40C1-A5C9-2FB103CBB2DD}" presName="sibTrans" presStyleLbl="sibTrans2D1" presStyleIdx="0" presStyleCnt="0"/>
      <dgm:spPr/>
    </dgm:pt>
    <dgm:pt modelId="{F8CE2D98-E929-4DC6-A5D7-E16338D0C570}" type="pres">
      <dgm:prSet presAssocID="{0245162C-FBDF-4F49-B6B5-96297C3E3623}" presName="compNode" presStyleCnt="0"/>
      <dgm:spPr/>
    </dgm:pt>
    <dgm:pt modelId="{3F967374-F0B8-4773-82C5-06872E881F21}" type="pres">
      <dgm:prSet presAssocID="{0245162C-FBDF-4F49-B6B5-96297C3E3623}" presName="iconBgRect" presStyleLbl="bgShp" presStyleIdx="3" presStyleCnt="6"/>
      <dgm:spPr/>
    </dgm:pt>
    <dgm:pt modelId="{B237FFD4-4C15-48F7-96CF-8DE8F6290878}" type="pres">
      <dgm:prSet presAssocID="{0245162C-FBDF-4F49-B6B5-96297C3E3623}"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roup of men with solid fill"/>
        </a:ext>
      </dgm:extLst>
    </dgm:pt>
    <dgm:pt modelId="{67763EB8-D452-484E-BA78-ADB662572B84}" type="pres">
      <dgm:prSet presAssocID="{0245162C-FBDF-4F49-B6B5-96297C3E3623}" presName="spaceRect" presStyleCnt="0"/>
      <dgm:spPr/>
    </dgm:pt>
    <dgm:pt modelId="{4B40FE9E-E7DD-4051-92F4-B766383F8C13}" type="pres">
      <dgm:prSet presAssocID="{0245162C-FBDF-4F49-B6B5-96297C3E3623}" presName="textRect" presStyleLbl="revTx" presStyleIdx="3" presStyleCnt="6">
        <dgm:presLayoutVars>
          <dgm:chMax val="1"/>
          <dgm:chPref val="1"/>
        </dgm:presLayoutVars>
      </dgm:prSet>
      <dgm:spPr/>
    </dgm:pt>
    <dgm:pt modelId="{C3A7C24A-A52E-43DD-8B6D-D5EA315BE8EE}" type="pres">
      <dgm:prSet presAssocID="{5C851626-8637-42CF-8112-7B5042DF4A8E}" presName="sibTrans" presStyleLbl="sibTrans2D1" presStyleIdx="0" presStyleCnt="0"/>
      <dgm:spPr/>
    </dgm:pt>
    <dgm:pt modelId="{618E6AF8-A96F-4F95-B348-ACFB3DB30CDA}" type="pres">
      <dgm:prSet presAssocID="{C4520539-E9BA-4E4E-9DB6-563546A131A2}" presName="compNode" presStyleCnt="0"/>
      <dgm:spPr/>
    </dgm:pt>
    <dgm:pt modelId="{8EDEAE75-07FB-4CFF-8B37-2B4436F2E5B0}" type="pres">
      <dgm:prSet presAssocID="{C4520539-E9BA-4E4E-9DB6-563546A131A2}" presName="iconBgRect" presStyleLbl="bgShp" presStyleIdx="4" presStyleCnt="6"/>
      <dgm:spPr/>
    </dgm:pt>
    <dgm:pt modelId="{FE86CD70-B122-42CC-947B-A6C7299BE0C1}" type="pres">
      <dgm:prSet presAssocID="{C4520539-E9BA-4E4E-9DB6-563546A131A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use"/>
        </a:ext>
      </dgm:extLst>
    </dgm:pt>
    <dgm:pt modelId="{6B7799E7-CFD4-4C4B-8D86-7C6AE28606E9}" type="pres">
      <dgm:prSet presAssocID="{C4520539-E9BA-4E4E-9DB6-563546A131A2}" presName="spaceRect" presStyleCnt="0"/>
      <dgm:spPr/>
    </dgm:pt>
    <dgm:pt modelId="{E4ECCCEA-A399-4C26-8657-42FCCB9AA3B0}" type="pres">
      <dgm:prSet presAssocID="{C4520539-E9BA-4E4E-9DB6-563546A131A2}" presName="textRect" presStyleLbl="revTx" presStyleIdx="4" presStyleCnt="6">
        <dgm:presLayoutVars>
          <dgm:chMax val="1"/>
          <dgm:chPref val="1"/>
        </dgm:presLayoutVars>
      </dgm:prSet>
      <dgm:spPr/>
    </dgm:pt>
    <dgm:pt modelId="{F74AD11C-7440-49F6-95B1-021E0BB8A888}" type="pres">
      <dgm:prSet presAssocID="{FCC8C476-F03B-4E83-916D-0F2B7147BCBA}" presName="sibTrans" presStyleLbl="sibTrans2D1" presStyleIdx="0" presStyleCnt="0"/>
      <dgm:spPr/>
    </dgm:pt>
    <dgm:pt modelId="{3442B1E8-BF65-42D0-A9F7-3C4C2CACF5EC}" type="pres">
      <dgm:prSet presAssocID="{F8D2618B-29A5-4B23-896D-8B2789CC5CBB}" presName="compNode" presStyleCnt="0"/>
      <dgm:spPr/>
    </dgm:pt>
    <dgm:pt modelId="{35F0D1C0-2D9F-4B07-9D18-94B69F414BED}" type="pres">
      <dgm:prSet presAssocID="{F8D2618B-29A5-4B23-896D-8B2789CC5CBB}" presName="iconBgRect" presStyleLbl="bgShp" presStyleIdx="5" presStyleCnt="6"/>
      <dgm:spPr/>
    </dgm:pt>
    <dgm:pt modelId="{74C734C9-86F3-48EF-88CC-B925133C6650}" type="pres">
      <dgm:prSet presAssocID="{F8D2618B-29A5-4B23-896D-8B2789CC5CBB}"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lock with solid fill"/>
        </a:ext>
      </dgm:extLst>
    </dgm:pt>
    <dgm:pt modelId="{529F8CF2-A7FE-471A-BAF0-ED7A176C90EF}" type="pres">
      <dgm:prSet presAssocID="{F8D2618B-29A5-4B23-896D-8B2789CC5CBB}" presName="spaceRect" presStyleCnt="0"/>
      <dgm:spPr/>
    </dgm:pt>
    <dgm:pt modelId="{64C01DA4-549F-4D00-BBED-8B7AD3417B6D}" type="pres">
      <dgm:prSet presAssocID="{F8D2618B-29A5-4B23-896D-8B2789CC5CBB}" presName="textRect" presStyleLbl="revTx" presStyleIdx="5" presStyleCnt="6">
        <dgm:presLayoutVars>
          <dgm:chMax val="1"/>
          <dgm:chPref val="1"/>
        </dgm:presLayoutVars>
      </dgm:prSet>
      <dgm:spPr/>
    </dgm:pt>
  </dgm:ptLst>
  <dgm:cxnLst>
    <dgm:cxn modelId="{4F0F1001-1605-44C2-9B1E-3B3852B3E2EB}" type="presOf" srcId="{C4520539-E9BA-4E4E-9DB6-563546A131A2}" destId="{E4ECCCEA-A399-4C26-8657-42FCCB9AA3B0}" srcOrd="0" destOrd="0" presId="urn:microsoft.com/office/officeart/2018/2/layout/IconCircleList"/>
    <dgm:cxn modelId="{5843D225-A906-4C70-879D-7759EF872C1A}" type="presOf" srcId="{2CB14274-5688-4CA2-9415-9269F71C5702}" destId="{0E589F65-B9B7-4178-B2CD-358630778F99}" srcOrd="0" destOrd="0" presId="urn:microsoft.com/office/officeart/2018/2/layout/IconCircleList"/>
    <dgm:cxn modelId="{1E2E506A-B31E-40A5-822F-E991BAD7E0A7}" type="presOf" srcId="{FCC8C476-F03B-4E83-916D-0F2B7147BCBA}" destId="{F74AD11C-7440-49F6-95B1-021E0BB8A888}" srcOrd="0" destOrd="0" presId="urn:microsoft.com/office/officeart/2018/2/layout/IconCircleList"/>
    <dgm:cxn modelId="{2F56FB75-6E83-4DB5-BCA3-B6A47A46E655}" type="presOf" srcId="{9B1B954A-EE90-41B8-802C-019B1AF79D31}" destId="{1B692881-2F00-40A4-87F1-0EA409D0DB9F}" srcOrd="0" destOrd="0" presId="urn:microsoft.com/office/officeart/2018/2/layout/IconCircleList"/>
    <dgm:cxn modelId="{3BC6757B-380A-44AC-9ECB-C8D67D79DB41}" type="presOf" srcId="{CCC38EE0-73BB-4FC3-9D5E-7925F6DE592F}" destId="{63F469FB-3A0E-4D88-8ED5-3DA7C5C05866}" srcOrd="0" destOrd="0" presId="urn:microsoft.com/office/officeart/2018/2/layout/IconCircleList"/>
    <dgm:cxn modelId="{5D33937C-742B-4D94-A593-06E0FAB58E73}" srcId="{E371E3A0-28A4-4FD3-A311-0BBD39FDF1B1}" destId="{0245162C-FBDF-4F49-B6B5-96297C3E3623}" srcOrd="3" destOrd="0" parTransId="{C84BA9E2-9412-4688-AD44-10C61944DEAE}" sibTransId="{5C851626-8637-42CF-8112-7B5042DF4A8E}"/>
    <dgm:cxn modelId="{BAAB1D80-2497-4307-A441-91BEB7A5AF18}" srcId="{E371E3A0-28A4-4FD3-A311-0BBD39FDF1B1}" destId="{F8D2618B-29A5-4B23-896D-8B2789CC5CBB}" srcOrd="5" destOrd="0" parTransId="{E4550A21-1F80-451D-99DB-17BA32092760}" sibTransId="{1309DBC7-653C-4B6E-BB17-28E13E5CD3C5}"/>
    <dgm:cxn modelId="{E26EC782-7AD8-4EA0-96CD-A8F1DA31BE25}" type="presOf" srcId="{F8D2618B-29A5-4B23-896D-8B2789CC5CBB}" destId="{64C01DA4-549F-4D00-BBED-8B7AD3417B6D}" srcOrd="0" destOrd="0" presId="urn:microsoft.com/office/officeart/2018/2/layout/IconCircleList"/>
    <dgm:cxn modelId="{0BE3798B-06CF-4178-9F60-E11917CA673F}" type="presOf" srcId="{0245162C-FBDF-4F49-B6B5-96297C3E3623}" destId="{4B40FE9E-E7DD-4051-92F4-B766383F8C13}" srcOrd="0" destOrd="0" presId="urn:microsoft.com/office/officeart/2018/2/layout/IconCircleList"/>
    <dgm:cxn modelId="{2D151C8C-7BE2-4A52-9270-49E9E36C1FED}" srcId="{E371E3A0-28A4-4FD3-A311-0BBD39FDF1B1}" destId="{C4520539-E9BA-4E4E-9DB6-563546A131A2}" srcOrd="4" destOrd="0" parTransId="{B7A28F74-BDDC-41B3-9D25-A08DD59258A0}" sibTransId="{FCC8C476-F03B-4E83-916D-0F2B7147BCBA}"/>
    <dgm:cxn modelId="{51406198-6A1D-4B03-8C53-74CA857EECBC}" srcId="{E371E3A0-28A4-4FD3-A311-0BBD39FDF1B1}" destId="{B0A20799-3DF9-40FC-BAE4-4A5ED126C3FD}" srcOrd="2" destOrd="0" parTransId="{CECC836B-49BC-4F69-A2FB-E50C656222A5}" sibTransId="{DB1B5C99-D3E8-40C1-A5C9-2FB103CBB2DD}"/>
    <dgm:cxn modelId="{4C519E9F-F8AA-403A-89BB-145389994CF3}" type="presOf" srcId="{E371E3A0-28A4-4FD3-A311-0BBD39FDF1B1}" destId="{0BB1ACBF-4926-408C-A250-C3BCC7208E2C}" srcOrd="0" destOrd="0" presId="urn:microsoft.com/office/officeart/2018/2/layout/IconCircleList"/>
    <dgm:cxn modelId="{04B235B5-A1E1-43DE-B3A1-D746C12A30DF}" type="presOf" srcId="{DB1B5C99-D3E8-40C1-A5C9-2FB103CBB2DD}" destId="{B3A5C7EA-4B47-49C9-B398-A7E1840B1C47}" srcOrd="0" destOrd="0" presId="urn:microsoft.com/office/officeart/2018/2/layout/IconCircleList"/>
    <dgm:cxn modelId="{6A5425B7-C4B4-4265-BC95-AA58561CD250}" type="presOf" srcId="{5C851626-8637-42CF-8112-7B5042DF4A8E}" destId="{C3A7C24A-A52E-43DD-8B6D-D5EA315BE8EE}" srcOrd="0" destOrd="0" presId="urn:microsoft.com/office/officeart/2018/2/layout/IconCircleList"/>
    <dgm:cxn modelId="{29FA55CA-8C1B-4F93-A2CA-37ACF9D0125C}" type="presOf" srcId="{352863D3-2F06-4CE2-9205-0713862018E6}" destId="{D342E5CE-CE35-40C9-AE72-2FA14CFE18A2}" srcOrd="0" destOrd="0" presId="urn:microsoft.com/office/officeart/2018/2/layout/IconCircleList"/>
    <dgm:cxn modelId="{AAA023CB-A334-4A65-885E-88D7906B1411}" srcId="{E371E3A0-28A4-4FD3-A311-0BBD39FDF1B1}" destId="{352863D3-2F06-4CE2-9205-0713862018E6}" srcOrd="1" destOrd="0" parTransId="{14DFA407-D6E5-4C5C-B29F-A71F5CCC648D}" sibTransId="{CCC38EE0-73BB-4FC3-9D5E-7925F6DE592F}"/>
    <dgm:cxn modelId="{B4D1FCD8-E543-42F1-B536-DCF8011469E3}" type="presOf" srcId="{B0A20799-3DF9-40FC-BAE4-4A5ED126C3FD}" destId="{E0AB38DF-0E42-4F6E-950A-BC4BB92FF089}" srcOrd="0" destOrd="0" presId="urn:microsoft.com/office/officeart/2018/2/layout/IconCircleList"/>
    <dgm:cxn modelId="{7A3901FC-4399-436F-B3A1-F5D40BC75C72}" srcId="{E371E3A0-28A4-4FD3-A311-0BBD39FDF1B1}" destId="{9B1B954A-EE90-41B8-802C-019B1AF79D31}" srcOrd="0" destOrd="0" parTransId="{F7F02255-46EC-4E0F-9B27-AD1A22F5CACE}" sibTransId="{2CB14274-5688-4CA2-9415-9269F71C5702}"/>
    <dgm:cxn modelId="{BB8CF838-E0ED-484C-AB98-017090649291}" type="presParOf" srcId="{0BB1ACBF-4926-408C-A250-C3BCC7208E2C}" destId="{7B808BBE-723D-479E-93DD-C5540E86611F}" srcOrd="0" destOrd="0" presId="urn:microsoft.com/office/officeart/2018/2/layout/IconCircleList"/>
    <dgm:cxn modelId="{10DF9480-1966-408C-99ED-619B75F7A4E9}" type="presParOf" srcId="{7B808BBE-723D-479E-93DD-C5540E86611F}" destId="{DF057875-B66D-40AC-93B7-E9F265E2F569}" srcOrd="0" destOrd="0" presId="urn:microsoft.com/office/officeart/2018/2/layout/IconCircleList"/>
    <dgm:cxn modelId="{E3076A60-1382-4D38-B6AA-4721DF5C85BC}" type="presParOf" srcId="{DF057875-B66D-40AC-93B7-E9F265E2F569}" destId="{6C38C1E3-CC10-469E-83EF-3C64028440D8}" srcOrd="0" destOrd="0" presId="urn:microsoft.com/office/officeart/2018/2/layout/IconCircleList"/>
    <dgm:cxn modelId="{ADCC145F-C2B3-44D7-996D-1143C92D81FB}" type="presParOf" srcId="{DF057875-B66D-40AC-93B7-E9F265E2F569}" destId="{00FE8145-200C-4DE1-A79F-8F7A4BCA3C87}" srcOrd="1" destOrd="0" presId="urn:microsoft.com/office/officeart/2018/2/layout/IconCircleList"/>
    <dgm:cxn modelId="{0E5377BB-98C1-4D26-9757-DE47FC3C55E8}" type="presParOf" srcId="{DF057875-B66D-40AC-93B7-E9F265E2F569}" destId="{8C8AA36D-A1D2-4F06-8B4C-24B2190376A0}" srcOrd="2" destOrd="0" presId="urn:microsoft.com/office/officeart/2018/2/layout/IconCircleList"/>
    <dgm:cxn modelId="{FB009A60-71D5-49E6-B79A-13A39D06A382}" type="presParOf" srcId="{DF057875-B66D-40AC-93B7-E9F265E2F569}" destId="{1B692881-2F00-40A4-87F1-0EA409D0DB9F}" srcOrd="3" destOrd="0" presId="urn:microsoft.com/office/officeart/2018/2/layout/IconCircleList"/>
    <dgm:cxn modelId="{4331664B-C3DB-4E9F-BE6F-0D61FCD2A85C}" type="presParOf" srcId="{7B808BBE-723D-479E-93DD-C5540E86611F}" destId="{0E589F65-B9B7-4178-B2CD-358630778F99}" srcOrd="1" destOrd="0" presId="urn:microsoft.com/office/officeart/2018/2/layout/IconCircleList"/>
    <dgm:cxn modelId="{439A73E9-4A0C-4507-B25A-EEF9C1398D30}" type="presParOf" srcId="{7B808BBE-723D-479E-93DD-C5540E86611F}" destId="{EAEE1BD1-31C9-4731-8BD3-AA15DB2682A8}" srcOrd="2" destOrd="0" presId="urn:microsoft.com/office/officeart/2018/2/layout/IconCircleList"/>
    <dgm:cxn modelId="{C96A6DB7-5602-4202-AAE5-E7CC7DAFF7D9}" type="presParOf" srcId="{EAEE1BD1-31C9-4731-8BD3-AA15DB2682A8}" destId="{772A209C-C160-40F3-A82C-B131732C385C}" srcOrd="0" destOrd="0" presId="urn:microsoft.com/office/officeart/2018/2/layout/IconCircleList"/>
    <dgm:cxn modelId="{3A5B6C59-C1AB-4242-AE7F-C069E431E92C}" type="presParOf" srcId="{EAEE1BD1-31C9-4731-8BD3-AA15DB2682A8}" destId="{009EA326-3D78-43DF-B703-5C4A9EE04592}" srcOrd="1" destOrd="0" presId="urn:microsoft.com/office/officeart/2018/2/layout/IconCircleList"/>
    <dgm:cxn modelId="{D7159911-548D-4855-BA4D-FC120BFA2DAA}" type="presParOf" srcId="{EAEE1BD1-31C9-4731-8BD3-AA15DB2682A8}" destId="{DCA46503-CD18-4B5E-9F50-A84E7AF83C3C}" srcOrd="2" destOrd="0" presId="urn:microsoft.com/office/officeart/2018/2/layout/IconCircleList"/>
    <dgm:cxn modelId="{81E65D59-207D-48CE-BA9A-0EB747B4CE67}" type="presParOf" srcId="{EAEE1BD1-31C9-4731-8BD3-AA15DB2682A8}" destId="{D342E5CE-CE35-40C9-AE72-2FA14CFE18A2}" srcOrd="3" destOrd="0" presId="urn:microsoft.com/office/officeart/2018/2/layout/IconCircleList"/>
    <dgm:cxn modelId="{230D654F-F8F0-426B-B89C-D221B3C197C9}" type="presParOf" srcId="{7B808BBE-723D-479E-93DD-C5540E86611F}" destId="{63F469FB-3A0E-4D88-8ED5-3DA7C5C05866}" srcOrd="3" destOrd="0" presId="urn:microsoft.com/office/officeart/2018/2/layout/IconCircleList"/>
    <dgm:cxn modelId="{0122584A-17F9-4F15-8C31-EA47CA893DE4}" type="presParOf" srcId="{7B808BBE-723D-479E-93DD-C5540E86611F}" destId="{F0FDF9BC-F304-42D1-B78E-D8D3B3A95B8C}" srcOrd="4" destOrd="0" presId="urn:microsoft.com/office/officeart/2018/2/layout/IconCircleList"/>
    <dgm:cxn modelId="{D99C2C9D-8876-4A68-A4F1-4F291D96E9F1}" type="presParOf" srcId="{F0FDF9BC-F304-42D1-B78E-D8D3B3A95B8C}" destId="{B6F34271-43B4-4167-8ADC-341311C2FBE7}" srcOrd="0" destOrd="0" presId="urn:microsoft.com/office/officeart/2018/2/layout/IconCircleList"/>
    <dgm:cxn modelId="{987F6B33-CC66-41B3-863E-ACAAA127260E}" type="presParOf" srcId="{F0FDF9BC-F304-42D1-B78E-D8D3B3A95B8C}" destId="{26CCC6D9-5306-41D8-98A5-5ABA850F3284}" srcOrd="1" destOrd="0" presId="urn:microsoft.com/office/officeart/2018/2/layout/IconCircleList"/>
    <dgm:cxn modelId="{4C8DA46A-B833-4AAA-A014-69B96663A664}" type="presParOf" srcId="{F0FDF9BC-F304-42D1-B78E-D8D3B3A95B8C}" destId="{75C727B3-DB02-4F9B-AB24-2B167E35453F}" srcOrd="2" destOrd="0" presId="urn:microsoft.com/office/officeart/2018/2/layout/IconCircleList"/>
    <dgm:cxn modelId="{0DDE203A-CF63-43BF-90E4-629894C15872}" type="presParOf" srcId="{F0FDF9BC-F304-42D1-B78E-D8D3B3A95B8C}" destId="{E0AB38DF-0E42-4F6E-950A-BC4BB92FF089}" srcOrd="3" destOrd="0" presId="urn:microsoft.com/office/officeart/2018/2/layout/IconCircleList"/>
    <dgm:cxn modelId="{3AC61DFD-70C6-4987-B0F2-8DA46E939B0D}" type="presParOf" srcId="{7B808BBE-723D-479E-93DD-C5540E86611F}" destId="{B3A5C7EA-4B47-49C9-B398-A7E1840B1C47}" srcOrd="5" destOrd="0" presId="urn:microsoft.com/office/officeart/2018/2/layout/IconCircleList"/>
    <dgm:cxn modelId="{D04C7CC0-EF75-4AF8-8B78-3746B3B76BEF}" type="presParOf" srcId="{7B808BBE-723D-479E-93DD-C5540E86611F}" destId="{F8CE2D98-E929-4DC6-A5D7-E16338D0C570}" srcOrd="6" destOrd="0" presId="urn:microsoft.com/office/officeart/2018/2/layout/IconCircleList"/>
    <dgm:cxn modelId="{5DC32762-07DB-45C8-B342-3F6A5E2F1180}" type="presParOf" srcId="{F8CE2D98-E929-4DC6-A5D7-E16338D0C570}" destId="{3F967374-F0B8-4773-82C5-06872E881F21}" srcOrd="0" destOrd="0" presId="urn:microsoft.com/office/officeart/2018/2/layout/IconCircleList"/>
    <dgm:cxn modelId="{02305DD8-4F1B-415D-8A46-2DA59049ADCE}" type="presParOf" srcId="{F8CE2D98-E929-4DC6-A5D7-E16338D0C570}" destId="{B237FFD4-4C15-48F7-96CF-8DE8F6290878}" srcOrd="1" destOrd="0" presId="urn:microsoft.com/office/officeart/2018/2/layout/IconCircleList"/>
    <dgm:cxn modelId="{5980CF1D-CA59-4175-9A54-3002608C127B}" type="presParOf" srcId="{F8CE2D98-E929-4DC6-A5D7-E16338D0C570}" destId="{67763EB8-D452-484E-BA78-ADB662572B84}" srcOrd="2" destOrd="0" presId="urn:microsoft.com/office/officeart/2018/2/layout/IconCircleList"/>
    <dgm:cxn modelId="{4D2109F8-4294-43A5-93A3-EFA0F618EF3B}" type="presParOf" srcId="{F8CE2D98-E929-4DC6-A5D7-E16338D0C570}" destId="{4B40FE9E-E7DD-4051-92F4-B766383F8C13}" srcOrd="3" destOrd="0" presId="urn:microsoft.com/office/officeart/2018/2/layout/IconCircleList"/>
    <dgm:cxn modelId="{D866396A-D78A-45E1-8335-749869CC5704}" type="presParOf" srcId="{7B808BBE-723D-479E-93DD-C5540E86611F}" destId="{C3A7C24A-A52E-43DD-8B6D-D5EA315BE8EE}" srcOrd="7" destOrd="0" presId="urn:microsoft.com/office/officeart/2018/2/layout/IconCircleList"/>
    <dgm:cxn modelId="{EF2999C6-D3CE-408F-B63F-BB5DD9030668}" type="presParOf" srcId="{7B808BBE-723D-479E-93DD-C5540E86611F}" destId="{618E6AF8-A96F-4F95-B348-ACFB3DB30CDA}" srcOrd="8" destOrd="0" presId="urn:microsoft.com/office/officeart/2018/2/layout/IconCircleList"/>
    <dgm:cxn modelId="{B3C55F61-47D2-4379-ACDC-E9ED50A99882}" type="presParOf" srcId="{618E6AF8-A96F-4F95-B348-ACFB3DB30CDA}" destId="{8EDEAE75-07FB-4CFF-8B37-2B4436F2E5B0}" srcOrd="0" destOrd="0" presId="urn:microsoft.com/office/officeart/2018/2/layout/IconCircleList"/>
    <dgm:cxn modelId="{D985E264-3AD5-4C8B-B2DD-BCE95AA43E2F}" type="presParOf" srcId="{618E6AF8-A96F-4F95-B348-ACFB3DB30CDA}" destId="{FE86CD70-B122-42CC-947B-A6C7299BE0C1}" srcOrd="1" destOrd="0" presId="urn:microsoft.com/office/officeart/2018/2/layout/IconCircleList"/>
    <dgm:cxn modelId="{6121F253-B8DF-4394-998F-5BF9E439524E}" type="presParOf" srcId="{618E6AF8-A96F-4F95-B348-ACFB3DB30CDA}" destId="{6B7799E7-CFD4-4C4B-8D86-7C6AE28606E9}" srcOrd="2" destOrd="0" presId="urn:microsoft.com/office/officeart/2018/2/layout/IconCircleList"/>
    <dgm:cxn modelId="{3F040B6B-52DC-4E24-8113-A3C0A4736917}" type="presParOf" srcId="{618E6AF8-A96F-4F95-B348-ACFB3DB30CDA}" destId="{E4ECCCEA-A399-4C26-8657-42FCCB9AA3B0}" srcOrd="3" destOrd="0" presId="urn:microsoft.com/office/officeart/2018/2/layout/IconCircleList"/>
    <dgm:cxn modelId="{F99229D8-355D-407A-AE91-E4B9DED7D5A1}" type="presParOf" srcId="{7B808BBE-723D-479E-93DD-C5540E86611F}" destId="{F74AD11C-7440-49F6-95B1-021E0BB8A888}" srcOrd="9" destOrd="0" presId="urn:microsoft.com/office/officeart/2018/2/layout/IconCircleList"/>
    <dgm:cxn modelId="{7C6E09C3-8A05-4331-BAEF-82B1FB5284D2}" type="presParOf" srcId="{7B808BBE-723D-479E-93DD-C5540E86611F}" destId="{3442B1E8-BF65-42D0-A9F7-3C4C2CACF5EC}" srcOrd="10" destOrd="0" presId="urn:microsoft.com/office/officeart/2018/2/layout/IconCircleList"/>
    <dgm:cxn modelId="{F8CB114E-0025-4D1B-AB23-2C94181AD783}" type="presParOf" srcId="{3442B1E8-BF65-42D0-A9F7-3C4C2CACF5EC}" destId="{35F0D1C0-2D9F-4B07-9D18-94B69F414BED}" srcOrd="0" destOrd="0" presId="urn:microsoft.com/office/officeart/2018/2/layout/IconCircleList"/>
    <dgm:cxn modelId="{D67E4AC2-BAAA-4E7F-8913-1D94CC498DCB}" type="presParOf" srcId="{3442B1E8-BF65-42D0-A9F7-3C4C2CACF5EC}" destId="{74C734C9-86F3-48EF-88CC-B925133C6650}" srcOrd="1" destOrd="0" presId="urn:microsoft.com/office/officeart/2018/2/layout/IconCircleList"/>
    <dgm:cxn modelId="{6A2A04E6-D41F-4C29-B2AC-B434E449E5A1}" type="presParOf" srcId="{3442B1E8-BF65-42D0-A9F7-3C4C2CACF5EC}" destId="{529F8CF2-A7FE-471A-BAF0-ED7A176C90EF}" srcOrd="2" destOrd="0" presId="urn:microsoft.com/office/officeart/2018/2/layout/IconCircleList"/>
    <dgm:cxn modelId="{A870D40D-42AC-420D-A005-DF0C0A8E6DB8}" type="presParOf" srcId="{3442B1E8-BF65-42D0-A9F7-3C4C2CACF5EC}" destId="{64C01DA4-549F-4D00-BBED-8B7AD3417B6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342DBA-EC8E-4437-AF6A-188E418117D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9F078F8-5789-41E7-8FE4-63C572D4F12C}">
      <dgm:prSet/>
      <dgm:spPr/>
      <dgm:t>
        <a:bodyPr/>
        <a:lstStyle/>
        <a:p>
          <a:pPr>
            <a:lnSpc>
              <a:spcPct val="100000"/>
            </a:lnSpc>
          </a:pPr>
          <a:r>
            <a:rPr lang="en-US"/>
            <a:t>Create a baseline of potential growth to consider future needs</a:t>
          </a:r>
        </a:p>
      </dgm:t>
    </dgm:pt>
    <dgm:pt modelId="{46554273-B5FD-436F-A4F1-CAEFB96FF10F}" type="parTrans" cxnId="{79B2C5EF-3021-4039-B968-053C5D00E428}">
      <dgm:prSet/>
      <dgm:spPr/>
      <dgm:t>
        <a:bodyPr/>
        <a:lstStyle/>
        <a:p>
          <a:endParaRPr lang="en-US"/>
        </a:p>
      </dgm:t>
    </dgm:pt>
    <dgm:pt modelId="{C3393867-75F3-4E13-9EFF-0AAAE41B93A3}" type="sibTrans" cxnId="{79B2C5EF-3021-4039-B968-053C5D00E428}">
      <dgm:prSet/>
      <dgm:spPr/>
      <dgm:t>
        <a:bodyPr/>
        <a:lstStyle/>
        <a:p>
          <a:endParaRPr lang="en-US"/>
        </a:p>
      </dgm:t>
    </dgm:pt>
    <dgm:pt modelId="{7F598708-4F2F-4169-B2B8-F80962472906}">
      <dgm:prSet/>
      <dgm:spPr/>
      <dgm:t>
        <a:bodyPr/>
        <a:lstStyle/>
        <a:p>
          <a:pPr>
            <a:lnSpc>
              <a:spcPct val="100000"/>
            </a:lnSpc>
          </a:pPr>
          <a:r>
            <a:rPr lang="en-US" dirty="0"/>
            <a:t>Assumes average or high growth for purposes of planning</a:t>
          </a:r>
        </a:p>
      </dgm:t>
    </dgm:pt>
    <dgm:pt modelId="{5F702AED-CA6F-4C1C-9C89-9F7A5E9801D2}" type="parTrans" cxnId="{2CBC50B3-0807-4AB7-91F8-59DC29D022AB}">
      <dgm:prSet/>
      <dgm:spPr/>
      <dgm:t>
        <a:bodyPr/>
        <a:lstStyle/>
        <a:p>
          <a:endParaRPr lang="en-US"/>
        </a:p>
      </dgm:t>
    </dgm:pt>
    <dgm:pt modelId="{7CA3EB17-096B-4867-9277-115000181210}" type="sibTrans" cxnId="{2CBC50B3-0807-4AB7-91F8-59DC29D022AB}">
      <dgm:prSet/>
      <dgm:spPr/>
      <dgm:t>
        <a:bodyPr/>
        <a:lstStyle/>
        <a:p>
          <a:endParaRPr lang="en-US"/>
        </a:p>
      </dgm:t>
    </dgm:pt>
    <dgm:pt modelId="{0E4CE251-A946-4C78-A31E-1CFEB40B0BE8}">
      <dgm:prSet/>
      <dgm:spPr/>
      <dgm:t>
        <a:bodyPr/>
        <a:lstStyle/>
        <a:p>
          <a:pPr>
            <a:lnSpc>
              <a:spcPct val="100000"/>
            </a:lnSpc>
          </a:pPr>
          <a:r>
            <a:rPr lang="en-US" dirty="0"/>
            <a:t>Actual growth is difficult to forecast (e.g. 2010 predictions for South Hero)</a:t>
          </a:r>
        </a:p>
      </dgm:t>
    </dgm:pt>
    <dgm:pt modelId="{CC172C2F-D531-4195-8B67-B51BA020D729}" type="parTrans" cxnId="{6E547B38-8FE0-4E18-9E1C-174ED1AC56F4}">
      <dgm:prSet/>
      <dgm:spPr/>
      <dgm:t>
        <a:bodyPr/>
        <a:lstStyle/>
        <a:p>
          <a:endParaRPr lang="en-US"/>
        </a:p>
      </dgm:t>
    </dgm:pt>
    <dgm:pt modelId="{304687FD-72C4-4B00-9CB9-3C180620A4E4}" type="sibTrans" cxnId="{6E547B38-8FE0-4E18-9E1C-174ED1AC56F4}">
      <dgm:prSet/>
      <dgm:spPr/>
      <dgm:t>
        <a:bodyPr/>
        <a:lstStyle/>
        <a:p>
          <a:endParaRPr lang="en-US"/>
        </a:p>
      </dgm:t>
    </dgm:pt>
    <dgm:pt modelId="{E71FECBD-0D44-4B2C-8472-E89994942DA7}" type="pres">
      <dgm:prSet presAssocID="{F4342DBA-EC8E-4437-AF6A-188E418117D1}" presName="root" presStyleCnt="0">
        <dgm:presLayoutVars>
          <dgm:dir/>
          <dgm:resizeHandles val="exact"/>
        </dgm:presLayoutVars>
      </dgm:prSet>
      <dgm:spPr/>
    </dgm:pt>
    <dgm:pt modelId="{C368CD8A-4661-47C4-8309-A82D8F87B979}" type="pres">
      <dgm:prSet presAssocID="{79F078F8-5789-41E7-8FE4-63C572D4F12C}" presName="compNode" presStyleCnt="0"/>
      <dgm:spPr/>
    </dgm:pt>
    <dgm:pt modelId="{99235B53-BAF7-4D99-A294-86D80C918CD5}" type="pres">
      <dgm:prSet presAssocID="{79F078F8-5789-41E7-8FE4-63C572D4F12C}" presName="bgRect" presStyleLbl="bgShp" presStyleIdx="0" presStyleCnt="3"/>
      <dgm:spPr>
        <a:solidFill>
          <a:schemeClr val="accent5"/>
        </a:solidFill>
      </dgm:spPr>
    </dgm:pt>
    <dgm:pt modelId="{ABD0859B-031F-4DB6-A4D8-DB038D019E71}" type="pres">
      <dgm:prSet presAssocID="{79F078F8-5789-41E7-8FE4-63C572D4F12C}"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6C6BBB1A-49BD-4F4E-B2C5-ED9506319740}" type="pres">
      <dgm:prSet presAssocID="{79F078F8-5789-41E7-8FE4-63C572D4F12C}" presName="spaceRect" presStyleCnt="0"/>
      <dgm:spPr/>
    </dgm:pt>
    <dgm:pt modelId="{AF1A9B21-7ABF-4F11-BBA0-AE5FDE1AAF80}" type="pres">
      <dgm:prSet presAssocID="{79F078F8-5789-41E7-8FE4-63C572D4F12C}" presName="parTx" presStyleLbl="revTx" presStyleIdx="0" presStyleCnt="3">
        <dgm:presLayoutVars>
          <dgm:chMax val="0"/>
          <dgm:chPref val="0"/>
        </dgm:presLayoutVars>
      </dgm:prSet>
      <dgm:spPr/>
    </dgm:pt>
    <dgm:pt modelId="{1DC04416-7D51-4A5C-AAFC-B63BE210DE0B}" type="pres">
      <dgm:prSet presAssocID="{C3393867-75F3-4E13-9EFF-0AAAE41B93A3}" presName="sibTrans" presStyleCnt="0"/>
      <dgm:spPr/>
    </dgm:pt>
    <dgm:pt modelId="{2F473D2D-46E2-48D2-A00F-B649CB9943F6}" type="pres">
      <dgm:prSet presAssocID="{7F598708-4F2F-4169-B2B8-F80962472906}" presName="compNode" presStyleCnt="0"/>
      <dgm:spPr/>
    </dgm:pt>
    <dgm:pt modelId="{A1F02080-BF96-45D1-9A58-093433C82607}" type="pres">
      <dgm:prSet presAssocID="{7F598708-4F2F-4169-B2B8-F80962472906}" presName="bgRect" presStyleLbl="bgShp" presStyleIdx="1" presStyleCnt="3"/>
      <dgm:spPr>
        <a:solidFill>
          <a:schemeClr val="accent5"/>
        </a:solidFill>
      </dgm:spPr>
    </dgm:pt>
    <dgm:pt modelId="{7408B5F7-50FD-46DF-ADD4-DFA0D070156E}" type="pres">
      <dgm:prSet presAssocID="{7F598708-4F2F-4169-B2B8-F80962472906}" presName="iconRect" presStyleLbl="node1" presStyleIdx="1" presStyleCnt="3" custLinFactNeighborX="-10413" custLinFactNeighborY="-27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success with solid fill"/>
        </a:ext>
      </dgm:extLst>
    </dgm:pt>
    <dgm:pt modelId="{A96452D6-978D-4563-BC1F-FC78870A918B}" type="pres">
      <dgm:prSet presAssocID="{7F598708-4F2F-4169-B2B8-F80962472906}" presName="spaceRect" presStyleCnt="0"/>
      <dgm:spPr/>
    </dgm:pt>
    <dgm:pt modelId="{FE2916D2-CA6D-41CA-A24E-B36123BF7437}" type="pres">
      <dgm:prSet presAssocID="{7F598708-4F2F-4169-B2B8-F80962472906}" presName="parTx" presStyleLbl="revTx" presStyleIdx="1" presStyleCnt="3">
        <dgm:presLayoutVars>
          <dgm:chMax val="0"/>
          <dgm:chPref val="0"/>
        </dgm:presLayoutVars>
      </dgm:prSet>
      <dgm:spPr/>
    </dgm:pt>
    <dgm:pt modelId="{CE613C8B-75DD-4DD8-99F3-98F116BC842B}" type="pres">
      <dgm:prSet presAssocID="{7CA3EB17-096B-4867-9277-115000181210}" presName="sibTrans" presStyleCnt="0"/>
      <dgm:spPr/>
    </dgm:pt>
    <dgm:pt modelId="{84B86724-3E3C-44DF-9EB6-F155272417E1}" type="pres">
      <dgm:prSet presAssocID="{0E4CE251-A946-4C78-A31E-1CFEB40B0BE8}" presName="compNode" presStyleCnt="0"/>
      <dgm:spPr/>
    </dgm:pt>
    <dgm:pt modelId="{38DCFCA4-5D0B-4000-996C-A68F9E3D1CBC}" type="pres">
      <dgm:prSet presAssocID="{0E4CE251-A946-4C78-A31E-1CFEB40B0BE8}" presName="bgRect" presStyleLbl="bgShp" presStyleIdx="2" presStyleCnt="3"/>
      <dgm:spPr>
        <a:solidFill>
          <a:schemeClr val="accent5"/>
        </a:solidFill>
      </dgm:spPr>
    </dgm:pt>
    <dgm:pt modelId="{3FC60D7C-DEAD-48CB-BCAF-5C02E6533A19}" type="pres">
      <dgm:prSet presAssocID="{0E4CE251-A946-4C78-A31E-1CFEB40B0BE8}"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lp with solid fill"/>
        </a:ext>
      </dgm:extLst>
    </dgm:pt>
    <dgm:pt modelId="{4313D29C-A353-47AA-9413-12CB75A309AF}" type="pres">
      <dgm:prSet presAssocID="{0E4CE251-A946-4C78-A31E-1CFEB40B0BE8}" presName="spaceRect" presStyleCnt="0"/>
      <dgm:spPr/>
    </dgm:pt>
    <dgm:pt modelId="{C881A423-28C1-4C8A-9AA4-E7F5B29E016E}" type="pres">
      <dgm:prSet presAssocID="{0E4CE251-A946-4C78-A31E-1CFEB40B0BE8}" presName="parTx" presStyleLbl="revTx" presStyleIdx="2" presStyleCnt="3">
        <dgm:presLayoutVars>
          <dgm:chMax val="0"/>
          <dgm:chPref val="0"/>
        </dgm:presLayoutVars>
      </dgm:prSet>
      <dgm:spPr/>
    </dgm:pt>
  </dgm:ptLst>
  <dgm:cxnLst>
    <dgm:cxn modelId="{6B0E122B-807F-4897-8623-B6780505D478}" type="presOf" srcId="{0E4CE251-A946-4C78-A31E-1CFEB40B0BE8}" destId="{C881A423-28C1-4C8A-9AA4-E7F5B29E016E}" srcOrd="0" destOrd="0" presId="urn:microsoft.com/office/officeart/2018/2/layout/IconVerticalSolidList"/>
    <dgm:cxn modelId="{6E547B38-8FE0-4E18-9E1C-174ED1AC56F4}" srcId="{F4342DBA-EC8E-4437-AF6A-188E418117D1}" destId="{0E4CE251-A946-4C78-A31E-1CFEB40B0BE8}" srcOrd="2" destOrd="0" parTransId="{CC172C2F-D531-4195-8B67-B51BA020D729}" sibTransId="{304687FD-72C4-4B00-9CB9-3C180620A4E4}"/>
    <dgm:cxn modelId="{5F30B498-B66D-4EAC-BD51-29EC005BBAF3}" type="presOf" srcId="{7F598708-4F2F-4169-B2B8-F80962472906}" destId="{FE2916D2-CA6D-41CA-A24E-B36123BF7437}" srcOrd="0" destOrd="0" presId="urn:microsoft.com/office/officeart/2018/2/layout/IconVerticalSolidList"/>
    <dgm:cxn modelId="{2CBC50B3-0807-4AB7-91F8-59DC29D022AB}" srcId="{F4342DBA-EC8E-4437-AF6A-188E418117D1}" destId="{7F598708-4F2F-4169-B2B8-F80962472906}" srcOrd="1" destOrd="0" parTransId="{5F702AED-CA6F-4C1C-9C89-9F7A5E9801D2}" sibTransId="{7CA3EB17-096B-4867-9277-115000181210}"/>
    <dgm:cxn modelId="{16F1A7CB-4B1C-44C4-9787-B527B2539E04}" type="presOf" srcId="{79F078F8-5789-41E7-8FE4-63C572D4F12C}" destId="{AF1A9B21-7ABF-4F11-BBA0-AE5FDE1AAF80}" srcOrd="0" destOrd="0" presId="urn:microsoft.com/office/officeart/2018/2/layout/IconVerticalSolidList"/>
    <dgm:cxn modelId="{1201D2D1-10E2-411F-ADC9-11015CED5ACB}" type="presOf" srcId="{F4342DBA-EC8E-4437-AF6A-188E418117D1}" destId="{E71FECBD-0D44-4B2C-8472-E89994942DA7}" srcOrd="0" destOrd="0" presId="urn:microsoft.com/office/officeart/2018/2/layout/IconVerticalSolidList"/>
    <dgm:cxn modelId="{79B2C5EF-3021-4039-B968-053C5D00E428}" srcId="{F4342DBA-EC8E-4437-AF6A-188E418117D1}" destId="{79F078F8-5789-41E7-8FE4-63C572D4F12C}" srcOrd="0" destOrd="0" parTransId="{46554273-B5FD-436F-A4F1-CAEFB96FF10F}" sibTransId="{C3393867-75F3-4E13-9EFF-0AAAE41B93A3}"/>
    <dgm:cxn modelId="{36C1D7FA-0788-4307-9B8D-605986BD67EF}" type="presParOf" srcId="{E71FECBD-0D44-4B2C-8472-E89994942DA7}" destId="{C368CD8A-4661-47C4-8309-A82D8F87B979}" srcOrd="0" destOrd="0" presId="urn:microsoft.com/office/officeart/2018/2/layout/IconVerticalSolidList"/>
    <dgm:cxn modelId="{A3756821-CFEA-47AD-916A-25552DFA6103}" type="presParOf" srcId="{C368CD8A-4661-47C4-8309-A82D8F87B979}" destId="{99235B53-BAF7-4D99-A294-86D80C918CD5}" srcOrd="0" destOrd="0" presId="urn:microsoft.com/office/officeart/2018/2/layout/IconVerticalSolidList"/>
    <dgm:cxn modelId="{0B472A98-91F2-4976-85D3-C9D7158DEB92}" type="presParOf" srcId="{C368CD8A-4661-47C4-8309-A82D8F87B979}" destId="{ABD0859B-031F-4DB6-A4D8-DB038D019E71}" srcOrd="1" destOrd="0" presId="urn:microsoft.com/office/officeart/2018/2/layout/IconVerticalSolidList"/>
    <dgm:cxn modelId="{365BBD0A-7A75-4F3D-BFD9-FE391185A3A5}" type="presParOf" srcId="{C368CD8A-4661-47C4-8309-A82D8F87B979}" destId="{6C6BBB1A-49BD-4F4E-B2C5-ED9506319740}" srcOrd="2" destOrd="0" presId="urn:microsoft.com/office/officeart/2018/2/layout/IconVerticalSolidList"/>
    <dgm:cxn modelId="{D17AD0F0-8E63-4CAB-A6C1-191A4EC893A2}" type="presParOf" srcId="{C368CD8A-4661-47C4-8309-A82D8F87B979}" destId="{AF1A9B21-7ABF-4F11-BBA0-AE5FDE1AAF80}" srcOrd="3" destOrd="0" presId="urn:microsoft.com/office/officeart/2018/2/layout/IconVerticalSolidList"/>
    <dgm:cxn modelId="{A2C43234-2D7A-44B0-824D-33053DCCF5A0}" type="presParOf" srcId="{E71FECBD-0D44-4B2C-8472-E89994942DA7}" destId="{1DC04416-7D51-4A5C-AAFC-B63BE210DE0B}" srcOrd="1" destOrd="0" presId="urn:microsoft.com/office/officeart/2018/2/layout/IconVerticalSolidList"/>
    <dgm:cxn modelId="{8C4BA406-F0F7-4994-B7A1-72F72A0244A5}" type="presParOf" srcId="{E71FECBD-0D44-4B2C-8472-E89994942DA7}" destId="{2F473D2D-46E2-48D2-A00F-B649CB9943F6}" srcOrd="2" destOrd="0" presId="urn:microsoft.com/office/officeart/2018/2/layout/IconVerticalSolidList"/>
    <dgm:cxn modelId="{5E593DFE-E7AC-4E45-90BF-29AD2C94EDC7}" type="presParOf" srcId="{2F473D2D-46E2-48D2-A00F-B649CB9943F6}" destId="{A1F02080-BF96-45D1-9A58-093433C82607}" srcOrd="0" destOrd="0" presId="urn:microsoft.com/office/officeart/2018/2/layout/IconVerticalSolidList"/>
    <dgm:cxn modelId="{85505B08-DED6-49B4-A5F9-FF6183820E7C}" type="presParOf" srcId="{2F473D2D-46E2-48D2-A00F-B649CB9943F6}" destId="{7408B5F7-50FD-46DF-ADD4-DFA0D070156E}" srcOrd="1" destOrd="0" presId="urn:microsoft.com/office/officeart/2018/2/layout/IconVerticalSolidList"/>
    <dgm:cxn modelId="{60333DD3-EF61-4F52-AD09-5B7B61742BB3}" type="presParOf" srcId="{2F473D2D-46E2-48D2-A00F-B649CB9943F6}" destId="{A96452D6-978D-4563-BC1F-FC78870A918B}" srcOrd="2" destOrd="0" presId="urn:microsoft.com/office/officeart/2018/2/layout/IconVerticalSolidList"/>
    <dgm:cxn modelId="{9E5E2837-35E6-4B0E-BE1D-BFDE9473E514}" type="presParOf" srcId="{2F473D2D-46E2-48D2-A00F-B649CB9943F6}" destId="{FE2916D2-CA6D-41CA-A24E-B36123BF7437}" srcOrd="3" destOrd="0" presId="urn:microsoft.com/office/officeart/2018/2/layout/IconVerticalSolidList"/>
    <dgm:cxn modelId="{633D2F56-5321-4EFD-BC29-64F50E9E4F1F}" type="presParOf" srcId="{E71FECBD-0D44-4B2C-8472-E89994942DA7}" destId="{CE613C8B-75DD-4DD8-99F3-98F116BC842B}" srcOrd="3" destOrd="0" presId="urn:microsoft.com/office/officeart/2018/2/layout/IconVerticalSolidList"/>
    <dgm:cxn modelId="{8910958F-008C-4A86-BA02-6984998084D8}" type="presParOf" srcId="{E71FECBD-0D44-4B2C-8472-E89994942DA7}" destId="{84B86724-3E3C-44DF-9EB6-F155272417E1}" srcOrd="4" destOrd="0" presId="urn:microsoft.com/office/officeart/2018/2/layout/IconVerticalSolidList"/>
    <dgm:cxn modelId="{A0F7997A-BDA8-4ABC-A166-C4C4CE2A2C5C}" type="presParOf" srcId="{84B86724-3E3C-44DF-9EB6-F155272417E1}" destId="{38DCFCA4-5D0B-4000-996C-A68F9E3D1CBC}" srcOrd="0" destOrd="0" presId="urn:microsoft.com/office/officeart/2018/2/layout/IconVerticalSolidList"/>
    <dgm:cxn modelId="{422B765F-9D90-47BD-98DB-5CDA20171DBB}" type="presParOf" srcId="{84B86724-3E3C-44DF-9EB6-F155272417E1}" destId="{3FC60D7C-DEAD-48CB-BCAF-5C02E6533A19}" srcOrd="1" destOrd="0" presId="urn:microsoft.com/office/officeart/2018/2/layout/IconVerticalSolidList"/>
    <dgm:cxn modelId="{6ABD575D-2314-4470-BFEB-20CDE93E9379}" type="presParOf" srcId="{84B86724-3E3C-44DF-9EB6-F155272417E1}" destId="{4313D29C-A353-47AA-9413-12CB75A309AF}" srcOrd="2" destOrd="0" presId="urn:microsoft.com/office/officeart/2018/2/layout/IconVerticalSolidList"/>
    <dgm:cxn modelId="{3FD97EA5-9389-4FB9-93F2-67BDB8EC4F68}" type="presParOf" srcId="{84B86724-3E3C-44DF-9EB6-F155272417E1}" destId="{C881A423-28C1-4C8A-9AA4-E7F5B29E016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C26B4-0EFB-449B-BDA7-A306289DFE0C}">
      <dsp:nvSpPr>
        <dsp:cNvPr id="0" name=""/>
        <dsp:cNvSpPr/>
      </dsp:nvSpPr>
      <dsp:spPr>
        <a:xfrm>
          <a:off x="0" y="260565"/>
          <a:ext cx="11545530" cy="2234553"/>
        </a:xfrm>
        <a:prstGeom prst="rightArrow">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36FE2B-EB6B-4CCF-9EB3-9C7E8C6C4A39}">
      <dsp:nvSpPr>
        <dsp:cNvPr id="0" name=""/>
        <dsp:cNvSpPr/>
      </dsp:nvSpPr>
      <dsp:spPr>
        <a:xfrm>
          <a:off x="9192517" y="702895"/>
          <a:ext cx="1722245" cy="1117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192517" y="702895"/>
        <a:ext cx="1722245" cy="1117276"/>
      </dsp:txXfrm>
    </dsp:sp>
    <dsp:sp modelId="{2C86F148-4787-463E-9228-C22246445796}">
      <dsp:nvSpPr>
        <dsp:cNvPr id="0" name=""/>
        <dsp:cNvSpPr/>
      </dsp:nvSpPr>
      <dsp:spPr>
        <a:xfrm>
          <a:off x="7601558" y="838203"/>
          <a:ext cx="1722245" cy="1117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b="1" kern="1200" dirty="0"/>
            <a:t>Spring/Summer 2023</a:t>
          </a:r>
        </a:p>
      </dsp:txBody>
      <dsp:txXfrm>
        <a:off x="7601558" y="838203"/>
        <a:ext cx="1722245" cy="1117276"/>
      </dsp:txXfrm>
    </dsp:sp>
    <dsp:sp modelId="{E48D7037-0DAA-46AF-B05A-A2DB3CC2E0DE}">
      <dsp:nvSpPr>
        <dsp:cNvPr id="0" name=""/>
        <dsp:cNvSpPr/>
      </dsp:nvSpPr>
      <dsp:spPr>
        <a:xfrm>
          <a:off x="5163168" y="838203"/>
          <a:ext cx="1722245" cy="1117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b="1" kern="1200" dirty="0"/>
            <a:t>Winter/Spring 2023</a:t>
          </a:r>
        </a:p>
      </dsp:txBody>
      <dsp:txXfrm>
        <a:off x="5163168" y="838203"/>
        <a:ext cx="1722245" cy="1117276"/>
      </dsp:txXfrm>
    </dsp:sp>
    <dsp:sp modelId="{09A2D3E5-A386-4CF2-BB6B-722EE6B99796}">
      <dsp:nvSpPr>
        <dsp:cNvPr id="0" name=""/>
        <dsp:cNvSpPr/>
      </dsp:nvSpPr>
      <dsp:spPr>
        <a:xfrm>
          <a:off x="3029564" y="914401"/>
          <a:ext cx="1722245" cy="1117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b="1" kern="1200" dirty="0"/>
            <a:t>Fall/Winter</a:t>
          </a:r>
        </a:p>
        <a:p>
          <a:pPr marL="0" lvl="0" indent="0" algn="ctr" defTabSz="889000">
            <a:lnSpc>
              <a:spcPct val="90000"/>
            </a:lnSpc>
            <a:spcBef>
              <a:spcPct val="0"/>
            </a:spcBef>
            <a:spcAft>
              <a:spcPct val="35000"/>
            </a:spcAft>
            <a:buNone/>
          </a:pPr>
          <a:r>
            <a:rPr lang="en-US" sz="2000" b="1" kern="1200" dirty="0"/>
            <a:t>20222</a:t>
          </a:r>
        </a:p>
      </dsp:txBody>
      <dsp:txXfrm>
        <a:off x="3029564" y="914401"/>
        <a:ext cx="1722245" cy="1117276"/>
      </dsp:txXfrm>
    </dsp:sp>
    <dsp:sp modelId="{97CE3A2B-C898-4DA3-8F07-57B8DB7FAC20}">
      <dsp:nvSpPr>
        <dsp:cNvPr id="0" name=""/>
        <dsp:cNvSpPr/>
      </dsp:nvSpPr>
      <dsp:spPr>
        <a:xfrm>
          <a:off x="895959" y="838203"/>
          <a:ext cx="1722245" cy="1117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b="1" kern="1200" dirty="0"/>
            <a:t>Summer 2022</a:t>
          </a:r>
        </a:p>
      </dsp:txBody>
      <dsp:txXfrm>
        <a:off x="895959" y="838203"/>
        <a:ext cx="1722245" cy="1117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38C1E3-CC10-469E-83EF-3C64028440D8}">
      <dsp:nvSpPr>
        <dsp:cNvPr id="0" name=""/>
        <dsp:cNvSpPr/>
      </dsp:nvSpPr>
      <dsp:spPr>
        <a:xfrm>
          <a:off x="355218" y="904884"/>
          <a:ext cx="929250" cy="929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FE8145-200C-4DE1-A79F-8F7A4BCA3C87}">
      <dsp:nvSpPr>
        <dsp:cNvPr id="0" name=""/>
        <dsp:cNvSpPr/>
      </dsp:nvSpPr>
      <dsp:spPr>
        <a:xfrm>
          <a:off x="550361" y="1100026"/>
          <a:ext cx="538965" cy="5389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692881-2F00-40A4-87F1-0EA409D0DB9F}">
      <dsp:nvSpPr>
        <dsp:cNvPr id="0" name=""/>
        <dsp:cNvSpPr/>
      </dsp:nvSpPr>
      <dsp:spPr>
        <a:xfrm>
          <a:off x="1483593" y="904884"/>
          <a:ext cx="2190375" cy="92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1,070 housing units</a:t>
          </a:r>
        </a:p>
      </dsp:txBody>
      <dsp:txXfrm>
        <a:off x="1483593" y="904884"/>
        <a:ext cx="2190375" cy="929250"/>
      </dsp:txXfrm>
    </dsp:sp>
    <dsp:sp modelId="{772A209C-C160-40F3-A82C-B131732C385C}">
      <dsp:nvSpPr>
        <dsp:cNvPr id="0" name=""/>
        <dsp:cNvSpPr/>
      </dsp:nvSpPr>
      <dsp:spPr>
        <a:xfrm>
          <a:off x="4055625" y="904884"/>
          <a:ext cx="929250" cy="929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EA326-3D78-43DF-B703-5C4A9EE04592}">
      <dsp:nvSpPr>
        <dsp:cNvPr id="0" name=""/>
        <dsp:cNvSpPr/>
      </dsp:nvSpPr>
      <dsp:spPr>
        <a:xfrm>
          <a:off x="4250767" y="1100026"/>
          <a:ext cx="538965" cy="5389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42E5CE-CE35-40C9-AE72-2FA14CFE18A2}">
      <dsp:nvSpPr>
        <dsp:cNvPr id="0" name=""/>
        <dsp:cNvSpPr/>
      </dsp:nvSpPr>
      <dsp:spPr>
        <a:xfrm>
          <a:off x="5184000" y="904884"/>
          <a:ext cx="2190375" cy="92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35% of all units are used seasonally.</a:t>
          </a:r>
        </a:p>
      </dsp:txBody>
      <dsp:txXfrm>
        <a:off x="5184000" y="904884"/>
        <a:ext cx="2190375" cy="929250"/>
      </dsp:txXfrm>
    </dsp:sp>
    <dsp:sp modelId="{B6F34271-43B4-4167-8ADC-341311C2FBE7}">
      <dsp:nvSpPr>
        <dsp:cNvPr id="0" name=""/>
        <dsp:cNvSpPr/>
      </dsp:nvSpPr>
      <dsp:spPr>
        <a:xfrm>
          <a:off x="7756031" y="904884"/>
          <a:ext cx="929250" cy="929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CCC6D9-5306-41D8-98A5-5ABA850F3284}">
      <dsp:nvSpPr>
        <dsp:cNvPr id="0" name=""/>
        <dsp:cNvSpPr/>
      </dsp:nvSpPr>
      <dsp:spPr>
        <a:xfrm>
          <a:off x="7951173" y="1100026"/>
          <a:ext cx="538965" cy="5389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AB38DF-0E42-4F6E-950A-BC4BB92FF089}">
      <dsp:nvSpPr>
        <dsp:cNvPr id="0" name=""/>
        <dsp:cNvSpPr/>
      </dsp:nvSpPr>
      <dsp:spPr>
        <a:xfrm>
          <a:off x="8884406" y="904884"/>
          <a:ext cx="2190375" cy="92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2% of all units are used as full-time short-term rentals (May-October)</a:t>
          </a:r>
        </a:p>
      </dsp:txBody>
      <dsp:txXfrm>
        <a:off x="8884406" y="904884"/>
        <a:ext cx="2190375" cy="929250"/>
      </dsp:txXfrm>
    </dsp:sp>
    <dsp:sp modelId="{3F967374-F0B8-4773-82C5-06872E881F21}">
      <dsp:nvSpPr>
        <dsp:cNvPr id="0" name=""/>
        <dsp:cNvSpPr/>
      </dsp:nvSpPr>
      <dsp:spPr>
        <a:xfrm>
          <a:off x="355218" y="2585466"/>
          <a:ext cx="929250" cy="929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37FFD4-4C15-48F7-96CF-8DE8F6290878}">
      <dsp:nvSpPr>
        <dsp:cNvPr id="0" name=""/>
        <dsp:cNvSpPr/>
      </dsp:nvSpPr>
      <dsp:spPr>
        <a:xfrm>
          <a:off x="550361" y="2780609"/>
          <a:ext cx="538965" cy="53896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40FE9E-E7DD-4051-92F4-B766383F8C13}">
      <dsp:nvSpPr>
        <dsp:cNvPr id="0" name=""/>
        <dsp:cNvSpPr/>
      </dsp:nvSpPr>
      <dsp:spPr>
        <a:xfrm>
          <a:off x="1483593" y="2585466"/>
          <a:ext cx="2190375" cy="92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85% of all year-round units are owner-occupied. 15% of year-round units are renter-occupied. </a:t>
          </a:r>
        </a:p>
      </dsp:txBody>
      <dsp:txXfrm>
        <a:off x="1483593" y="2585466"/>
        <a:ext cx="2190375" cy="929250"/>
      </dsp:txXfrm>
    </dsp:sp>
    <dsp:sp modelId="{8EDEAE75-07FB-4CFF-8B37-2B4436F2E5B0}">
      <dsp:nvSpPr>
        <dsp:cNvPr id="0" name=""/>
        <dsp:cNvSpPr/>
      </dsp:nvSpPr>
      <dsp:spPr>
        <a:xfrm>
          <a:off x="4055625" y="2585466"/>
          <a:ext cx="929250" cy="929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86CD70-B122-42CC-947B-A6C7299BE0C1}">
      <dsp:nvSpPr>
        <dsp:cNvPr id="0" name=""/>
        <dsp:cNvSpPr/>
      </dsp:nvSpPr>
      <dsp:spPr>
        <a:xfrm>
          <a:off x="4250767" y="2780609"/>
          <a:ext cx="538965" cy="5389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ECCCEA-A399-4C26-8657-42FCCB9AA3B0}">
      <dsp:nvSpPr>
        <dsp:cNvPr id="0" name=""/>
        <dsp:cNvSpPr/>
      </dsp:nvSpPr>
      <dsp:spPr>
        <a:xfrm>
          <a:off x="5184000" y="2585466"/>
          <a:ext cx="2190375" cy="92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89% are single household detached dwelling. </a:t>
          </a:r>
        </a:p>
      </dsp:txBody>
      <dsp:txXfrm>
        <a:off x="5184000" y="2585466"/>
        <a:ext cx="2190375" cy="929250"/>
      </dsp:txXfrm>
    </dsp:sp>
    <dsp:sp modelId="{35F0D1C0-2D9F-4B07-9D18-94B69F414BED}">
      <dsp:nvSpPr>
        <dsp:cNvPr id="0" name=""/>
        <dsp:cNvSpPr/>
      </dsp:nvSpPr>
      <dsp:spPr>
        <a:xfrm>
          <a:off x="7756031" y="2585466"/>
          <a:ext cx="929250" cy="92925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734C9-86F3-48EF-88CC-B925133C6650}">
      <dsp:nvSpPr>
        <dsp:cNvPr id="0" name=""/>
        <dsp:cNvSpPr/>
      </dsp:nvSpPr>
      <dsp:spPr>
        <a:xfrm>
          <a:off x="7951173" y="2780609"/>
          <a:ext cx="538965" cy="538965"/>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C01DA4-549F-4D00-BBED-8B7AD3417B6D}">
      <dsp:nvSpPr>
        <dsp:cNvPr id="0" name=""/>
        <dsp:cNvSpPr/>
      </dsp:nvSpPr>
      <dsp:spPr>
        <a:xfrm>
          <a:off x="8884406" y="2585466"/>
          <a:ext cx="2190375" cy="92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a:t>19% of housing units are built prior to 1939. </a:t>
          </a:r>
        </a:p>
      </dsp:txBody>
      <dsp:txXfrm>
        <a:off x="8884406" y="2585466"/>
        <a:ext cx="2190375" cy="929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35B53-BAF7-4D99-A294-86D80C918CD5}">
      <dsp:nvSpPr>
        <dsp:cNvPr id="0" name=""/>
        <dsp:cNvSpPr/>
      </dsp:nvSpPr>
      <dsp:spPr>
        <a:xfrm>
          <a:off x="0" y="531"/>
          <a:ext cx="10515600" cy="1242935"/>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ABD0859B-031F-4DB6-A4D8-DB038D019E71}">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1A9B21-7ABF-4F11-BBA0-AE5FDE1AAF80}">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Create a baseline of potential growth to consider future needs</a:t>
          </a:r>
        </a:p>
      </dsp:txBody>
      <dsp:txXfrm>
        <a:off x="1435590" y="531"/>
        <a:ext cx="9080009" cy="1242935"/>
      </dsp:txXfrm>
    </dsp:sp>
    <dsp:sp modelId="{A1F02080-BF96-45D1-9A58-093433C82607}">
      <dsp:nvSpPr>
        <dsp:cNvPr id="0" name=""/>
        <dsp:cNvSpPr/>
      </dsp:nvSpPr>
      <dsp:spPr>
        <a:xfrm>
          <a:off x="0" y="1554201"/>
          <a:ext cx="10515600" cy="1242935"/>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7408B5F7-50FD-46DF-ADD4-DFA0D070156E}">
      <dsp:nvSpPr>
        <dsp:cNvPr id="0" name=""/>
        <dsp:cNvSpPr/>
      </dsp:nvSpPr>
      <dsp:spPr>
        <a:xfrm>
          <a:off x="304803" y="1831974"/>
          <a:ext cx="683614" cy="68361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2916D2-CA6D-41CA-A24E-B36123BF7437}">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Assumes average or high growth for purposes of planning</a:t>
          </a:r>
        </a:p>
      </dsp:txBody>
      <dsp:txXfrm>
        <a:off x="1435590" y="1554201"/>
        <a:ext cx="9080009" cy="1242935"/>
      </dsp:txXfrm>
    </dsp:sp>
    <dsp:sp modelId="{38DCFCA4-5D0B-4000-996C-A68F9E3D1CBC}">
      <dsp:nvSpPr>
        <dsp:cNvPr id="0" name=""/>
        <dsp:cNvSpPr/>
      </dsp:nvSpPr>
      <dsp:spPr>
        <a:xfrm>
          <a:off x="0" y="3107870"/>
          <a:ext cx="10515600" cy="1242935"/>
        </a:xfrm>
        <a:prstGeom prst="roundRect">
          <a:avLst>
            <a:gd name="adj" fmla="val 10000"/>
          </a:avLst>
        </a:prstGeom>
        <a:solidFill>
          <a:schemeClr val="accent5"/>
        </a:solidFill>
        <a:ln>
          <a:noFill/>
        </a:ln>
        <a:effectLst/>
      </dsp:spPr>
      <dsp:style>
        <a:lnRef idx="0">
          <a:scrgbClr r="0" g="0" b="0"/>
        </a:lnRef>
        <a:fillRef idx="1">
          <a:scrgbClr r="0" g="0" b="0"/>
        </a:fillRef>
        <a:effectRef idx="0">
          <a:scrgbClr r="0" g="0" b="0"/>
        </a:effectRef>
        <a:fontRef idx="minor"/>
      </dsp:style>
    </dsp:sp>
    <dsp:sp modelId="{3FC60D7C-DEAD-48CB-BCAF-5C02E6533A19}">
      <dsp:nvSpPr>
        <dsp:cNvPr id="0" name=""/>
        <dsp:cNvSpPr/>
      </dsp:nvSpPr>
      <dsp:spPr>
        <a:xfrm>
          <a:off x="375988" y="3387531"/>
          <a:ext cx="683614" cy="6836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81A423-28C1-4C8A-9AA4-E7F5B29E016E}">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Actual growth is difficult to forecast (e.g. 2010 predictions for South Hero)</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61C5132-FFA3-4B02-9F09-22FCF40EFA74}" type="datetimeFigureOut">
              <a:rPr lang="en-US" smtClean="0"/>
              <a:t>9/7/2022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B3C20D7-F8F1-4196-9585-26F31AFC85C9}" type="slidenum">
              <a:rPr lang="en-US" smtClean="0"/>
              <a:t>‹#›</a:t>
            </a:fld>
            <a:endParaRPr lang="en-US"/>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B6E42C9-243F-4DC5-AFF6-9D56B5FA9D63}" type="datetimeFigureOut">
              <a:rPr lang="en-US" smtClean="0"/>
              <a:t>9/7/2022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DAEC444-603B-4F09-9A06-5917518DD901}" type="slidenum">
              <a:rPr lang="en-US" smtClean="0"/>
              <a:t>‹#›</a:t>
            </a:fld>
            <a:endParaRPr lang="en-US"/>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AEC444-603B-4F09-9A06-5917518DD901}" type="slidenum">
              <a:rPr lang="en-US" smtClean="0"/>
              <a:t>1</a:t>
            </a:fld>
            <a:endParaRPr lang="en-US"/>
          </a:p>
        </p:txBody>
      </p:sp>
    </p:spTree>
    <p:extLst>
      <p:ext uri="{BB962C8B-B14F-4D97-AF65-F5344CB8AC3E}">
        <p14:creationId xmlns:p14="http://schemas.microsoft.com/office/powerpoint/2010/main" val="2771381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AEC444-603B-4F09-9A06-5917518DD901}" type="slidenum">
              <a:rPr lang="en-US" smtClean="0"/>
              <a:t>9</a:t>
            </a:fld>
            <a:endParaRPr lang="en-US"/>
          </a:p>
        </p:txBody>
      </p:sp>
    </p:spTree>
    <p:extLst>
      <p:ext uri="{BB962C8B-B14F-4D97-AF65-F5344CB8AC3E}">
        <p14:creationId xmlns:p14="http://schemas.microsoft.com/office/powerpoint/2010/main" val="3009338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AEC444-603B-4F09-9A06-5917518DD901}" type="slidenum">
              <a:rPr lang="en-US" smtClean="0"/>
              <a:t>18</a:t>
            </a:fld>
            <a:endParaRPr lang="en-US"/>
          </a:p>
        </p:txBody>
      </p:sp>
    </p:spTree>
    <p:extLst>
      <p:ext uri="{BB962C8B-B14F-4D97-AF65-F5344CB8AC3E}">
        <p14:creationId xmlns:p14="http://schemas.microsoft.com/office/powerpoint/2010/main" val="2468941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alphaModFix amt="41000"/>
            <a:lum/>
          </a:blip>
          <a:srcRect/>
          <a:stretch>
            <a:fillRect l="-9000" t="-156000" r="-8000" b="-23000"/>
          </a:stretch>
        </a:blipFill>
        <a:effectLst/>
      </p:bgPr>
    </p:bg>
    <p:spTree>
      <p:nvGrpSpPr>
        <p:cNvPr id="1" name=""/>
        <p:cNvGrpSpPr/>
        <p:nvPr/>
      </p:nvGrpSpPr>
      <p:grpSpPr>
        <a:xfrm>
          <a:off x="0" y="0"/>
          <a:ext cx="0" cy="0"/>
          <a:chOff x="0" y="0"/>
          <a:chExt cx="0" cy="0"/>
        </a:xfrm>
      </p:grpSpPr>
      <p:sp>
        <p:nvSpPr>
          <p:cNvPr id="7" name="Rectangle"/>
          <p:cNvSpPr/>
          <p:nvPr/>
        </p:nvSpPr>
        <p:spPr bwMode="invGray">
          <a:xfrm>
            <a:off x="0" y="3936697"/>
            <a:ext cx="12192000" cy="21031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1" y="4114800"/>
            <a:ext cx="10515598" cy="1158446"/>
          </a:xfrm>
        </p:spPr>
        <p:txBody>
          <a:bodyPr anchor="b">
            <a:normAutofit/>
          </a:bodyPr>
          <a:lstStyle>
            <a:lvl1pPr algn="l">
              <a:defRPr sz="52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838201" y="5338170"/>
            <a:ext cx="10515598" cy="474836"/>
          </a:xfrm>
        </p:spPr>
        <p:txBody>
          <a:bodyPr/>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BA308D1E-E0EA-4038-C674-2F6F5BE00F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0052" y="4049876"/>
            <a:ext cx="1897481" cy="1893724"/>
          </a:xfrm>
          <a:prstGeom prst="rect">
            <a:avLst/>
          </a:prstGeom>
        </p:spPr>
      </p:pic>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9/7/2022</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1693" y="365125"/>
            <a:ext cx="160020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8534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9/7/2022</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dirty="0"/>
          </a:p>
        </p:txBody>
      </p:sp>
      <p:sp>
        <p:nvSpPr>
          <p:cNvPr id="4" name="Date Placeholder 4"/>
          <p:cNvSpPr>
            <a:spLocks noGrp="1"/>
          </p:cNvSpPr>
          <p:nvPr>
            <p:ph type="dt" sz="half" idx="10"/>
          </p:nvPr>
        </p:nvSpPr>
        <p:spPr/>
        <p:txBody>
          <a:bodyPr/>
          <a:lstStyle/>
          <a:p>
            <a:fld id="{B0FE2824-C2A0-4931-BB32-60B24BDBB3CC}" type="datetimeFigureOut">
              <a:rPr lang="en-US" smtClean="0"/>
              <a:t>9/7/2022</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7" name="Rectangle 6"/>
          <p:cNvSpPr/>
          <p:nvPr/>
        </p:nvSpPr>
        <p:spPr bwMode="ltGray">
          <a:xfrm>
            <a:off x="0" y="3276600"/>
            <a:ext cx="12192000" cy="27632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429000"/>
            <a:ext cx="9601200" cy="1838519"/>
          </a:xfrm>
        </p:spPr>
        <p:txBody>
          <a:bodyPr anchor="b">
            <a:normAutofit/>
          </a:bodyPr>
          <a:lstStyle>
            <a:lvl1pPr>
              <a:defRPr sz="52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41248" y="5340096"/>
            <a:ext cx="9601200" cy="475488"/>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5224"/>
          </a:xfrm>
        </p:spPr>
        <p:txBody>
          <a:bodyPr/>
          <a:lstStyle/>
          <a:p>
            <a:r>
              <a:rPr lang="en-US"/>
              <a:t>Click to edit Master title style</a:t>
            </a:r>
          </a:p>
        </p:txBody>
      </p:sp>
      <p:sp>
        <p:nvSpPr>
          <p:cNvPr id="3" name="Content Placeholder 2"/>
          <p:cNvSpPr>
            <a:spLocks noGrp="1"/>
          </p:cNvSpPr>
          <p:nvPr>
            <p:ph sz="half" idx="1"/>
          </p:nvPr>
        </p:nvSpPr>
        <p:spPr>
          <a:xfrm>
            <a:off x="8382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9/7/2022</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397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11"/>
          </p:nvPr>
        </p:nvSpPr>
        <p:spPr/>
        <p:txBody>
          <a:bodyPr/>
          <a:lstStyle/>
          <a:p>
            <a:endParaRPr lang="en-US"/>
          </a:p>
        </p:txBody>
      </p:sp>
      <p:sp>
        <p:nvSpPr>
          <p:cNvPr id="7" name="Date Placeholder 7"/>
          <p:cNvSpPr>
            <a:spLocks noGrp="1"/>
          </p:cNvSpPr>
          <p:nvPr>
            <p:ph type="dt" sz="half" idx="10"/>
          </p:nvPr>
        </p:nvSpPr>
        <p:spPr/>
        <p:txBody>
          <a:bodyPr/>
          <a:lstStyle/>
          <a:p>
            <a:fld id="{B0FE2824-C2A0-4931-BB32-60B24BDBB3CC}" type="datetimeFigureOut">
              <a:rPr lang="en-US" smtClean="0"/>
              <a:t>9/7/2022</a:t>
            </a:fld>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2"/>
          <p:cNvSpPr>
            <a:spLocks noGrp="1"/>
          </p:cNvSpPr>
          <p:nvPr>
            <p:ph type="ftr" sz="quarter" idx="11"/>
          </p:nvPr>
        </p:nvSpPr>
        <p:spPr/>
        <p:txBody>
          <a:bodyPr/>
          <a:lstStyle/>
          <a:p>
            <a:endParaRPr lang="en-US"/>
          </a:p>
        </p:txBody>
      </p:sp>
      <p:sp>
        <p:nvSpPr>
          <p:cNvPr id="3" name="Date Placeholder 3"/>
          <p:cNvSpPr>
            <a:spLocks noGrp="1"/>
          </p:cNvSpPr>
          <p:nvPr>
            <p:ph type="dt" sz="half" idx="10"/>
          </p:nvPr>
        </p:nvSpPr>
        <p:spPr/>
        <p:txBody>
          <a:bodyPr/>
          <a:lstStyle/>
          <a:p>
            <a:fld id="{B0FE2824-C2A0-4931-BB32-60B24BDBB3CC}" type="datetimeFigureOut">
              <a:rPr lang="en-US" smtClean="0"/>
              <a:t>9/7/2022</a:t>
            </a:fld>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lang="en-US"/>
          </a:p>
        </p:txBody>
      </p:sp>
      <p:sp>
        <p:nvSpPr>
          <p:cNvPr id="2" name="Date Placeholder 2"/>
          <p:cNvSpPr>
            <a:spLocks noGrp="1"/>
          </p:cNvSpPr>
          <p:nvPr>
            <p:ph type="dt" sz="half" idx="10"/>
          </p:nvPr>
        </p:nvSpPr>
        <p:spPr/>
        <p:txBody>
          <a:bodyPr/>
          <a:lstStyle/>
          <a:p>
            <a:fld id="{B0FE2824-C2A0-4931-BB32-60B24BDBB3CC}" type="datetimeFigureOut">
              <a:rPr lang="en-US" smtClean="0"/>
              <a:t>9/7/2022</a:t>
            </a:fld>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4000"/>
            <a:ext cx="3429000" cy="1905000"/>
          </a:xfrm>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838200" y="685800"/>
            <a:ext cx="6400800" cy="5257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0" y="3581400"/>
            <a:ext cx="3429000"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9/7/2022</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7048"/>
            <a:ext cx="3429000" cy="1901952"/>
          </a:xfrm>
        </p:spPr>
        <p:txBody>
          <a:bodyPr anchor="b">
            <a:normAutofit/>
          </a:bodyPr>
          <a:lstStyle>
            <a:lvl1pPr>
              <a:defRPr sz="34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838198" y="685800"/>
            <a:ext cx="6400800" cy="52578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24800" y="3581400"/>
            <a:ext cx="3428999"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9/7/2022</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bwMode="invGray">
          <a:xfrm>
            <a:off x="0" y="6492239"/>
            <a:ext cx="12188825" cy="365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endParaRPr lang="en-US" dirty="0"/>
          </a:p>
        </p:txBody>
      </p:sp>
      <p:sp>
        <p:nvSpPr>
          <p:cNvPr id="4" name="Date Placeholder 4"/>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0FE2824-C2A0-4931-BB32-60B24BDBB3CC}" type="datetimeFigureOut">
              <a:rPr lang="en-US" smtClean="0"/>
              <a:pPr/>
              <a:t>9/7/2022</a:t>
            </a:fld>
            <a:endParaRPr lang="en-US"/>
          </a:p>
        </p:txBody>
      </p:sp>
      <p:sp>
        <p:nvSpPr>
          <p:cNvPr id="6" name="Slide Number Placeholder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13333A4-2EF1-4B79-B68C-AB20E66B4822}" type="slidenum">
              <a:rPr lang="en-US" smtClean="0"/>
              <a:pPr/>
              <a:t>‹#›</a:t>
            </a:fld>
            <a:endParaRPr lang="en-US"/>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eklofft@nrpcvt.com" TargetMode="External"/><Relationship Id="rId2" Type="http://schemas.openxmlformats.org/officeDocument/2006/relationships/hyperlink" Target="mailto:gbrunswick@nrpcvt.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440D85-7BEC-7A50-49FE-ECD95E10CE87}"/>
              </a:ext>
            </a:extLst>
          </p:cNvPr>
          <p:cNvSpPr>
            <a:spLocks noGrp="1"/>
          </p:cNvSpPr>
          <p:nvPr>
            <p:ph type="ctrTitle"/>
          </p:nvPr>
        </p:nvSpPr>
        <p:spPr>
          <a:xfrm>
            <a:off x="228600" y="4000127"/>
            <a:ext cx="9906000" cy="1158446"/>
          </a:xfrm>
        </p:spPr>
        <p:txBody>
          <a:bodyPr>
            <a:normAutofit fontScale="90000"/>
          </a:bodyPr>
          <a:lstStyle/>
          <a:p>
            <a:r>
              <a:rPr lang="en-US" dirty="0"/>
              <a:t>South Hero Village Visioning Workshop</a:t>
            </a:r>
          </a:p>
        </p:txBody>
      </p:sp>
      <p:sp>
        <p:nvSpPr>
          <p:cNvPr id="5" name="Subtitle 4">
            <a:extLst>
              <a:ext uri="{FF2B5EF4-FFF2-40B4-BE49-F238E27FC236}">
                <a16:creationId xmlns:a16="http://schemas.microsoft.com/office/drawing/2014/main" id="{0F115BD2-B779-2805-CC4A-D69DE7815556}"/>
              </a:ext>
            </a:extLst>
          </p:cNvPr>
          <p:cNvSpPr>
            <a:spLocks noGrp="1"/>
          </p:cNvSpPr>
          <p:nvPr>
            <p:ph type="subTitle" idx="1"/>
          </p:nvPr>
        </p:nvSpPr>
        <p:spPr>
          <a:xfrm>
            <a:off x="252248" y="5190550"/>
            <a:ext cx="10515598" cy="474836"/>
          </a:xfrm>
        </p:spPr>
        <p:txBody>
          <a:bodyPr/>
          <a:lstStyle/>
          <a:p>
            <a:r>
              <a:rPr lang="en-US" dirty="0"/>
              <a:t>2023 South Hero Town Plan Update</a:t>
            </a:r>
          </a:p>
        </p:txBody>
      </p:sp>
      <p:sp>
        <p:nvSpPr>
          <p:cNvPr id="2" name="TextBox 1">
            <a:extLst>
              <a:ext uri="{FF2B5EF4-FFF2-40B4-BE49-F238E27FC236}">
                <a16:creationId xmlns:a16="http://schemas.microsoft.com/office/drawing/2014/main" id="{BD7D12BB-6255-1BFA-7E24-E6C5BD2F49BE}"/>
              </a:ext>
            </a:extLst>
          </p:cNvPr>
          <p:cNvSpPr txBox="1"/>
          <p:nvPr/>
        </p:nvSpPr>
        <p:spPr>
          <a:xfrm>
            <a:off x="4267200" y="6172200"/>
            <a:ext cx="2955617" cy="523220"/>
          </a:xfrm>
          <a:prstGeom prst="rect">
            <a:avLst/>
          </a:prstGeom>
          <a:noFill/>
        </p:spPr>
        <p:txBody>
          <a:bodyPr wrap="none" rtlCol="0">
            <a:spAutoFit/>
          </a:bodyPr>
          <a:lstStyle/>
          <a:p>
            <a:r>
              <a:rPr lang="en-US" sz="2800" dirty="0">
                <a:solidFill>
                  <a:srgbClr val="000000"/>
                </a:solidFill>
              </a:rPr>
              <a:t>September 7, 2022</a:t>
            </a:r>
          </a:p>
        </p:txBody>
      </p:sp>
    </p:spTree>
    <p:extLst>
      <p:ext uri="{BB962C8B-B14F-4D97-AF65-F5344CB8AC3E}">
        <p14:creationId xmlns:p14="http://schemas.microsoft.com/office/powerpoint/2010/main" val="107154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Planning South Hero’s Villages  – Recent History</a:t>
            </a:r>
          </a:p>
        </p:txBody>
      </p:sp>
      <p:sp>
        <p:nvSpPr>
          <p:cNvPr id="3" name="Content Placeholder 2">
            <a:extLst>
              <a:ext uri="{FF2B5EF4-FFF2-40B4-BE49-F238E27FC236}">
                <a16:creationId xmlns:a16="http://schemas.microsoft.com/office/drawing/2014/main" id="{18EF8B1E-1C83-E7C5-3C6D-E494CF647022}"/>
              </a:ext>
            </a:extLst>
          </p:cNvPr>
          <p:cNvSpPr>
            <a:spLocks noGrp="1"/>
          </p:cNvSpPr>
          <p:nvPr>
            <p:ph idx="1"/>
          </p:nvPr>
        </p:nvSpPr>
        <p:spPr>
          <a:xfrm>
            <a:off x="838200" y="1825624"/>
            <a:ext cx="10515600" cy="4667249"/>
          </a:xfrm>
        </p:spPr>
        <p:txBody>
          <a:bodyPr>
            <a:normAutofit fontScale="92500" lnSpcReduction="20000"/>
          </a:bodyPr>
          <a:lstStyle/>
          <a:p>
            <a:pPr marL="0" lvl="1" indent="0">
              <a:spcBef>
                <a:spcPts val="1800"/>
              </a:spcBef>
              <a:buNone/>
            </a:pPr>
            <a:r>
              <a:rPr lang="en-US" sz="1900" u="sng" dirty="0">
                <a:latin typeface="JoannaMT"/>
              </a:rPr>
              <a:t>High Priority Recommendations of Village Planning Forums (2009)</a:t>
            </a:r>
          </a:p>
          <a:p>
            <a:pPr marL="514350" lvl="2" indent="-285750">
              <a:spcBef>
                <a:spcPts val="1000"/>
              </a:spcBef>
            </a:pPr>
            <a:r>
              <a:rPr lang="en-US" sz="1700" dirty="0">
                <a:latin typeface="JoannaMT"/>
              </a:rPr>
              <a:t>Wastewater Planning (</a:t>
            </a:r>
            <a:r>
              <a:rPr lang="en-US" sz="1700" dirty="0">
                <a:latin typeface="JoannaMT"/>
                <a:sym typeface="Wingdings" panose="05000000000000000000" pitchFamily="2" charset="2"/>
              </a:rPr>
              <a:t>)</a:t>
            </a:r>
          </a:p>
          <a:p>
            <a:pPr marL="514350" lvl="2" indent="-285750">
              <a:spcBef>
                <a:spcPts val="1000"/>
              </a:spcBef>
            </a:pPr>
            <a:r>
              <a:rPr lang="en-US" sz="1700" dirty="0">
                <a:latin typeface="JoannaMT"/>
                <a:sym typeface="Wingdings" panose="05000000000000000000" pitchFamily="2" charset="2"/>
              </a:rPr>
              <a:t>Streetscape Improvements for traffic calming and placemaking ()</a:t>
            </a:r>
          </a:p>
          <a:p>
            <a:pPr marL="514350" lvl="2" indent="-285750">
              <a:spcBef>
                <a:spcPts val="1000"/>
              </a:spcBef>
            </a:pPr>
            <a:r>
              <a:rPr lang="en-US" sz="1700" dirty="0">
                <a:latin typeface="JoannaMT"/>
                <a:sym typeface="Wingdings" panose="05000000000000000000" pitchFamily="2" charset="2"/>
              </a:rPr>
              <a:t>Village Designation ()</a:t>
            </a:r>
          </a:p>
          <a:p>
            <a:pPr marL="514350" lvl="2" indent="-285750">
              <a:spcBef>
                <a:spcPts val="1000"/>
              </a:spcBef>
            </a:pPr>
            <a:r>
              <a:rPr lang="en-US" sz="1700" dirty="0">
                <a:latin typeface="JoannaMT"/>
                <a:sym typeface="Wingdings" panose="05000000000000000000" pitchFamily="2" charset="2"/>
              </a:rPr>
              <a:t>Zoning Amendments, including reduced minimum lot sizes, reduced frontage requirements, a maximum front setback and other village standards. ()</a:t>
            </a:r>
          </a:p>
          <a:p>
            <a:pPr marL="0" indent="0">
              <a:buNone/>
            </a:pPr>
            <a:r>
              <a:rPr lang="en-US" sz="1900" u="sng" dirty="0">
                <a:latin typeface="JoannaMT"/>
                <a:sym typeface="Wingdings" panose="05000000000000000000" pitchFamily="2" charset="2"/>
              </a:rPr>
              <a:t>State of Vermont Village Center Designation Program (2014, renewed 2022)</a:t>
            </a:r>
          </a:p>
          <a:p>
            <a:pPr lvl="1"/>
            <a:r>
              <a:rPr lang="en-US" sz="1700" dirty="0">
                <a:latin typeface="JoannaMT"/>
                <a:sym typeface="Wingdings" panose="05000000000000000000" pitchFamily="2" charset="2"/>
              </a:rPr>
              <a:t>Establishes boundary for historic core of village centers to bring financial resources and technical assistance for revitalization.  Boundary does not include space for future growth.  </a:t>
            </a:r>
          </a:p>
          <a:p>
            <a:pPr lvl="1"/>
            <a:r>
              <a:rPr lang="en-US" sz="1700" dirty="0">
                <a:latin typeface="JoannaMT"/>
              </a:rPr>
              <a:t>“the core of a traditional settlement, typically comprised of a cohesive mix of residential, civic, religious, commercial, and mixed use buildings, arranged along a main street and intersecting streets that are within walking distance for residents who live within and surrounding the core.” (24 V.S.A. §2793a).</a:t>
            </a:r>
            <a:endParaRPr lang="en-US" sz="1700" dirty="0">
              <a:latin typeface="JoannaMT"/>
              <a:sym typeface="Wingdings" panose="05000000000000000000" pitchFamily="2" charset="2"/>
            </a:endParaRPr>
          </a:p>
          <a:p>
            <a:pPr marL="0" indent="0">
              <a:buNone/>
            </a:pPr>
            <a:r>
              <a:rPr lang="en-US" sz="1900" u="sng" dirty="0">
                <a:latin typeface="JoannaMT"/>
                <a:sym typeface="Wingdings" panose="05000000000000000000" pitchFamily="2" charset="2"/>
              </a:rPr>
              <a:t>Village Zoning Districts (2020)</a:t>
            </a:r>
          </a:p>
          <a:p>
            <a:pPr lvl="1"/>
            <a:r>
              <a:rPr lang="en-US" sz="1700" dirty="0">
                <a:latin typeface="JoannaMT"/>
                <a:sym typeface="Wingdings" panose="05000000000000000000" pitchFamily="2" charset="2"/>
              </a:rPr>
              <a:t>Established a village zoning district for South Hero Village and Keeler Bay</a:t>
            </a:r>
          </a:p>
          <a:p>
            <a:pPr lvl="1"/>
            <a:r>
              <a:rPr lang="en-US" sz="1700" dirty="0">
                <a:latin typeface="JoannaMT"/>
                <a:sym typeface="Wingdings" panose="05000000000000000000" pitchFamily="2" charset="2"/>
              </a:rPr>
              <a:t>Developed vision for zoning districts based on Town Plan, character analysis and community forums</a:t>
            </a:r>
          </a:p>
          <a:p>
            <a:pPr lvl="1"/>
            <a:r>
              <a:rPr lang="en-US" sz="1700" dirty="0">
                <a:latin typeface="JoannaMT"/>
                <a:sym typeface="Wingdings" panose="05000000000000000000" pitchFamily="2" charset="2"/>
              </a:rPr>
              <a:t>Developed form based standards based on vision</a:t>
            </a:r>
          </a:p>
          <a:p>
            <a:pPr lvl="1"/>
            <a:endParaRPr lang="en-US" dirty="0">
              <a:latin typeface="JoannaMT"/>
              <a:sym typeface="Wingdings" panose="05000000000000000000" pitchFamily="2" charset="2"/>
            </a:endParaRPr>
          </a:p>
          <a:p>
            <a:pPr lvl="1"/>
            <a:endParaRPr lang="en-US" dirty="0">
              <a:latin typeface="JoannaMT"/>
              <a:sym typeface="Wingdings" panose="05000000000000000000" pitchFamily="2" charset="2"/>
            </a:endParaRPr>
          </a:p>
          <a:p>
            <a:pPr marL="228600" lvl="2" indent="0">
              <a:spcBef>
                <a:spcPts val="1000"/>
              </a:spcBef>
              <a:buNone/>
            </a:pPr>
            <a:endParaRPr lang="en-US" dirty="0">
              <a:latin typeface="JoannaMT"/>
              <a:sym typeface="Wingdings" panose="05000000000000000000" pitchFamily="2" charset="2"/>
            </a:endParaRPr>
          </a:p>
          <a:p>
            <a:pPr marL="228600" lvl="2" indent="0">
              <a:spcBef>
                <a:spcPts val="1000"/>
              </a:spcBef>
              <a:buNone/>
            </a:pPr>
            <a:endParaRPr lang="en-US" dirty="0">
              <a:latin typeface="JoannaMT"/>
            </a:endParaRPr>
          </a:p>
          <a:p>
            <a:pPr marL="0" lvl="1" indent="0">
              <a:spcBef>
                <a:spcPts val="1800"/>
              </a:spcBef>
              <a:buNone/>
            </a:pPr>
            <a:endParaRPr lang="en-US" dirty="0">
              <a:latin typeface="JoannaMT"/>
            </a:endParaRPr>
          </a:p>
          <a:p>
            <a:endParaRPr lang="en-US" dirty="0"/>
          </a:p>
        </p:txBody>
      </p:sp>
    </p:spTree>
    <p:extLst>
      <p:ext uri="{BB962C8B-B14F-4D97-AF65-F5344CB8AC3E}">
        <p14:creationId xmlns:p14="http://schemas.microsoft.com/office/powerpoint/2010/main" val="68113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Village Districts – 2020 Zoning Vision/Purpose</a:t>
            </a:r>
          </a:p>
        </p:txBody>
      </p:sp>
      <p:sp>
        <p:nvSpPr>
          <p:cNvPr id="3" name="Content Placeholder 2">
            <a:extLst>
              <a:ext uri="{FF2B5EF4-FFF2-40B4-BE49-F238E27FC236}">
                <a16:creationId xmlns:a16="http://schemas.microsoft.com/office/drawing/2014/main" id="{18EF8B1E-1C83-E7C5-3C6D-E494CF647022}"/>
              </a:ext>
            </a:extLst>
          </p:cNvPr>
          <p:cNvSpPr>
            <a:spLocks noGrp="1"/>
          </p:cNvSpPr>
          <p:nvPr>
            <p:ph idx="1"/>
          </p:nvPr>
        </p:nvSpPr>
        <p:spPr/>
        <p:txBody>
          <a:bodyPr>
            <a:normAutofit/>
          </a:bodyPr>
          <a:lstStyle/>
          <a:p>
            <a:pPr marL="0" indent="0">
              <a:buNone/>
            </a:pPr>
            <a:r>
              <a:rPr lang="en-US" sz="1800" dirty="0">
                <a:latin typeface="JoannaMT"/>
              </a:rPr>
              <a:t>Traditional village centers consisting of a concentration of residential, commercial and public land uses at higher densities than other parts of town. </a:t>
            </a:r>
          </a:p>
          <a:p>
            <a:pPr lvl="1"/>
            <a:r>
              <a:rPr lang="en-US" sz="1600" dirty="0">
                <a:latin typeface="JoannaMT"/>
              </a:rPr>
              <a:t>Commercial and mixed use development is encouraged.</a:t>
            </a:r>
          </a:p>
          <a:p>
            <a:pPr lvl="1"/>
            <a:r>
              <a:rPr lang="en-US" sz="1600" dirty="0">
                <a:latin typeface="JoannaMT"/>
              </a:rPr>
              <a:t>Walkable, pedestrian friendly streets, sidewalks and walkways.</a:t>
            </a:r>
          </a:p>
          <a:p>
            <a:pPr lvl="1"/>
            <a:r>
              <a:rPr lang="en-US" sz="1600" dirty="0">
                <a:latin typeface="JoannaMT"/>
              </a:rPr>
              <a:t>Human-scaled buildings with architectural details, landscaping and lighting. </a:t>
            </a:r>
          </a:p>
          <a:p>
            <a:pPr lvl="1"/>
            <a:r>
              <a:rPr lang="en-US" sz="1600" dirty="0">
                <a:latin typeface="JoannaMT"/>
              </a:rPr>
              <a:t>Integrated street network.</a:t>
            </a:r>
          </a:p>
          <a:p>
            <a:pPr lvl="1"/>
            <a:r>
              <a:rPr lang="en-US" sz="1600" dirty="0">
                <a:latin typeface="JoannaMT"/>
              </a:rPr>
              <a:t>Shops and services intermixed with homes.</a:t>
            </a:r>
          </a:p>
          <a:p>
            <a:pPr lvl="1"/>
            <a:r>
              <a:rPr lang="en-US" sz="1600" dirty="0">
                <a:latin typeface="JoannaMT"/>
              </a:rPr>
              <a:t>A variety of commercial establishments from retail shops to home businesses, professional offices, and tourist services.</a:t>
            </a:r>
          </a:p>
          <a:p>
            <a:pPr lvl="1"/>
            <a:r>
              <a:rPr lang="en-US" sz="1600" dirty="0">
                <a:latin typeface="JoannaMT"/>
              </a:rPr>
              <a:t>Places for the community to gather for social and cultural events.</a:t>
            </a:r>
          </a:p>
          <a:p>
            <a:pPr lvl="1"/>
            <a:r>
              <a:rPr lang="en-US" sz="1600" dirty="0">
                <a:latin typeface="JoannaMT"/>
              </a:rPr>
              <a:t>Small, low impact industry.</a:t>
            </a:r>
          </a:p>
          <a:p>
            <a:pPr lvl="1"/>
            <a:r>
              <a:rPr lang="en-US" sz="1600" dirty="0">
                <a:latin typeface="JoannaMT"/>
              </a:rPr>
              <a:t>Government services. </a:t>
            </a:r>
          </a:p>
          <a:p>
            <a:pPr lvl="1"/>
            <a:r>
              <a:rPr lang="en-US" sz="1600" dirty="0">
                <a:latin typeface="JoannaMT"/>
              </a:rPr>
              <a:t>Maintain historic character through design, siting and scale </a:t>
            </a:r>
          </a:p>
        </p:txBody>
      </p:sp>
    </p:spTree>
    <p:extLst>
      <p:ext uri="{BB962C8B-B14F-4D97-AF65-F5344CB8AC3E}">
        <p14:creationId xmlns:p14="http://schemas.microsoft.com/office/powerpoint/2010/main" val="422441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FF41-7F92-154E-DF6F-FFC5D9225E0F}"/>
              </a:ext>
            </a:extLst>
          </p:cNvPr>
          <p:cNvSpPr>
            <a:spLocks noGrp="1"/>
          </p:cNvSpPr>
          <p:nvPr>
            <p:ph type="title"/>
          </p:nvPr>
        </p:nvSpPr>
        <p:spPr>
          <a:xfrm>
            <a:off x="838200" y="398752"/>
            <a:ext cx="10515600" cy="671106"/>
          </a:xfrm>
        </p:spPr>
        <p:txBody>
          <a:bodyPr/>
          <a:lstStyle/>
          <a:p>
            <a:r>
              <a:rPr lang="en-US" b="1" dirty="0"/>
              <a:t>Village District Zoning</a:t>
            </a:r>
          </a:p>
        </p:txBody>
      </p:sp>
      <p:pic>
        <p:nvPicPr>
          <p:cNvPr id="4" name="Picture 3">
            <a:extLst>
              <a:ext uri="{FF2B5EF4-FFF2-40B4-BE49-F238E27FC236}">
                <a16:creationId xmlns:a16="http://schemas.microsoft.com/office/drawing/2014/main" id="{7B84DE1C-06B6-8102-221F-D8C10303C8B8}"/>
              </a:ext>
            </a:extLst>
          </p:cNvPr>
          <p:cNvPicPr>
            <a:picLocks noChangeAspect="1"/>
          </p:cNvPicPr>
          <p:nvPr/>
        </p:nvPicPr>
        <p:blipFill>
          <a:blip r:embed="rId2"/>
          <a:stretch>
            <a:fillRect/>
          </a:stretch>
        </p:blipFill>
        <p:spPr>
          <a:xfrm>
            <a:off x="6243540" y="398752"/>
            <a:ext cx="5230750" cy="242548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84E0D82-C308-1DC2-93FE-97EE21ADD18B}"/>
              </a:ext>
            </a:extLst>
          </p:cNvPr>
          <p:cNvPicPr>
            <a:picLocks noChangeAspect="1"/>
          </p:cNvPicPr>
          <p:nvPr/>
        </p:nvPicPr>
        <p:blipFill>
          <a:blip r:embed="rId3"/>
          <a:stretch>
            <a:fillRect/>
          </a:stretch>
        </p:blipFill>
        <p:spPr>
          <a:xfrm>
            <a:off x="6855185" y="3010370"/>
            <a:ext cx="4007461" cy="201980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E447DB8-9E2C-380C-4FB7-8E11707DF602}"/>
              </a:ext>
            </a:extLst>
          </p:cNvPr>
          <p:cNvPicPr>
            <a:picLocks noChangeAspect="1"/>
          </p:cNvPicPr>
          <p:nvPr/>
        </p:nvPicPr>
        <p:blipFill>
          <a:blip r:embed="rId4"/>
          <a:stretch>
            <a:fillRect/>
          </a:stretch>
        </p:blipFill>
        <p:spPr>
          <a:xfrm>
            <a:off x="381000" y="1212296"/>
            <a:ext cx="4955817" cy="5172634"/>
          </a:xfrm>
          <a:prstGeom prst="rect">
            <a:avLst/>
          </a:prstGeom>
          <a:ln>
            <a:noFill/>
          </a:ln>
          <a:effectLst>
            <a:outerShdw blurRad="292100" dist="139700" dir="2700000" algn="tl" rotWithShape="0">
              <a:srgbClr val="333333">
                <a:alpha val="65000"/>
              </a:srgbClr>
            </a:outerShdw>
          </a:effectLst>
        </p:spPr>
      </p:pic>
      <p:graphicFrame>
        <p:nvGraphicFramePr>
          <p:cNvPr id="3" name="Table 2">
            <a:extLst>
              <a:ext uri="{FF2B5EF4-FFF2-40B4-BE49-F238E27FC236}">
                <a16:creationId xmlns:a16="http://schemas.microsoft.com/office/drawing/2014/main" id="{9582C849-29D9-EDDC-8C78-6F2EFA5827D4}"/>
              </a:ext>
            </a:extLst>
          </p:cNvPr>
          <p:cNvGraphicFramePr>
            <a:graphicFrameLocks noGrp="1"/>
          </p:cNvGraphicFramePr>
          <p:nvPr>
            <p:extLst>
              <p:ext uri="{D42A27DB-BD31-4B8C-83A1-F6EECF244321}">
                <p14:modId xmlns:p14="http://schemas.microsoft.com/office/powerpoint/2010/main" val="1381582397"/>
              </p:ext>
            </p:extLst>
          </p:nvPr>
        </p:nvGraphicFramePr>
        <p:xfrm>
          <a:off x="7030115" y="5216311"/>
          <a:ext cx="3657600" cy="1463040"/>
        </p:xfrm>
        <a:graphic>
          <a:graphicData uri="http://schemas.openxmlformats.org/drawingml/2006/table">
            <a:tbl>
              <a:tblPr firstRow="1" firstCol="1" bandRow="1">
                <a:tableStyleId>{1FECB4D8-DB02-4DC6-A0A2-4F2EBAE1DC90}</a:tableStyleId>
              </a:tblPr>
              <a:tblGrid>
                <a:gridCol w="1924050">
                  <a:extLst>
                    <a:ext uri="{9D8B030D-6E8A-4147-A177-3AD203B41FA5}">
                      <a16:colId xmlns:a16="http://schemas.microsoft.com/office/drawing/2014/main" val="4145758647"/>
                    </a:ext>
                  </a:extLst>
                </a:gridCol>
                <a:gridCol w="609600">
                  <a:extLst>
                    <a:ext uri="{9D8B030D-6E8A-4147-A177-3AD203B41FA5}">
                      <a16:colId xmlns:a16="http://schemas.microsoft.com/office/drawing/2014/main" val="3206851418"/>
                    </a:ext>
                  </a:extLst>
                </a:gridCol>
                <a:gridCol w="1123950">
                  <a:extLst>
                    <a:ext uri="{9D8B030D-6E8A-4147-A177-3AD203B41FA5}">
                      <a16:colId xmlns:a16="http://schemas.microsoft.com/office/drawing/2014/main" val="2227494482"/>
                    </a:ext>
                  </a:extLst>
                </a:gridCol>
              </a:tblGrid>
              <a:tr h="184150">
                <a:tc>
                  <a:txBody>
                    <a:bodyPr/>
                    <a:lstStyle/>
                    <a:p>
                      <a:endParaRPr lang="en-US" sz="1600" dirty="0">
                        <a:effectLst/>
                        <a:latin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600" dirty="0">
                          <a:effectLst/>
                        </a:rPr>
                        <a:t>Acres</a:t>
                      </a:r>
                      <a:endParaRPr lang="en-US" sz="1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spcBef>
                          <a:spcPts val="0"/>
                        </a:spcBef>
                        <a:spcAft>
                          <a:spcPts val="0"/>
                        </a:spcAft>
                      </a:pPr>
                      <a:r>
                        <a:rPr lang="en-US" sz="1600">
                          <a:effectLst/>
                        </a:rPr>
                        <a:t>Percentage</a:t>
                      </a:r>
                      <a:endParaRPr lang="en-US" sz="16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793294257"/>
                  </a:ext>
                </a:extLst>
              </a:tr>
              <a:tr h="184150">
                <a:tc>
                  <a:txBody>
                    <a:bodyPr/>
                    <a:lstStyle/>
                    <a:p>
                      <a:pPr marL="0" marR="0">
                        <a:spcBef>
                          <a:spcPts val="0"/>
                        </a:spcBef>
                        <a:spcAft>
                          <a:spcPts val="0"/>
                        </a:spcAft>
                      </a:pPr>
                      <a:r>
                        <a:rPr lang="en-US" sz="1600" dirty="0">
                          <a:effectLst/>
                        </a:rPr>
                        <a:t>1. South Hero Village</a:t>
                      </a:r>
                      <a:endParaRPr lang="en-US" sz="1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a:effectLst/>
                        </a:rPr>
                        <a:t>354</a:t>
                      </a:r>
                      <a:endParaRPr lang="en-US" sz="16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3.70%</a:t>
                      </a:r>
                      <a:endParaRPr lang="en-US" sz="16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092799132"/>
                  </a:ext>
                </a:extLst>
              </a:tr>
              <a:tr h="184150">
                <a:tc>
                  <a:txBody>
                    <a:bodyPr/>
                    <a:lstStyle/>
                    <a:p>
                      <a:pPr marL="0" marR="0">
                        <a:spcBef>
                          <a:spcPts val="0"/>
                        </a:spcBef>
                        <a:spcAft>
                          <a:spcPts val="0"/>
                        </a:spcAft>
                      </a:pPr>
                      <a:r>
                        <a:rPr lang="en-US" sz="1600" dirty="0">
                          <a:effectLst/>
                        </a:rPr>
                        <a:t>2. Keeler Bay Village</a:t>
                      </a:r>
                      <a:endParaRPr lang="en-US" sz="1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280</a:t>
                      </a:r>
                      <a:endParaRPr lang="en-US" sz="1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2.93%</a:t>
                      </a:r>
                      <a:endParaRPr lang="en-US" sz="16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779753770"/>
                  </a:ext>
                </a:extLst>
              </a:tr>
              <a:tr h="184150">
                <a:tc>
                  <a:txBody>
                    <a:bodyPr/>
                    <a:lstStyle/>
                    <a:p>
                      <a:pPr marL="0" marR="0">
                        <a:spcBef>
                          <a:spcPts val="0"/>
                        </a:spcBef>
                        <a:spcAft>
                          <a:spcPts val="0"/>
                        </a:spcAft>
                      </a:pPr>
                      <a:r>
                        <a:rPr lang="en-US" sz="1600" dirty="0">
                          <a:effectLst/>
                        </a:rPr>
                        <a:t>3. Rural/Residential</a:t>
                      </a:r>
                      <a:endParaRPr lang="en-US" sz="1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a:effectLst/>
                        </a:rPr>
                        <a:t>7383</a:t>
                      </a:r>
                      <a:endParaRPr lang="en-US" sz="16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77.14%</a:t>
                      </a:r>
                      <a:endParaRPr lang="en-US" sz="16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113534576"/>
                  </a:ext>
                </a:extLst>
              </a:tr>
              <a:tr h="184150">
                <a:tc>
                  <a:txBody>
                    <a:bodyPr/>
                    <a:lstStyle/>
                    <a:p>
                      <a:pPr marL="0" marR="0">
                        <a:spcBef>
                          <a:spcPts val="0"/>
                        </a:spcBef>
                        <a:spcAft>
                          <a:spcPts val="0"/>
                        </a:spcAft>
                      </a:pPr>
                      <a:r>
                        <a:rPr lang="en-US" sz="1600">
                          <a:effectLst/>
                        </a:rPr>
                        <a:t>4. Shoreland</a:t>
                      </a:r>
                      <a:endParaRPr lang="en-US" sz="16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dirty="0">
                          <a:effectLst/>
                        </a:rPr>
                        <a:t>1554</a:t>
                      </a:r>
                      <a:endParaRPr lang="en-US" sz="1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a:effectLst/>
                        </a:rPr>
                        <a:t>16.24%</a:t>
                      </a:r>
                      <a:endParaRPr lang="en-US" sz="16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176747657"/>
                  </a:ext>
                </a:extLst>
              </a:tr>
              <a:tr h="184150">
                <a:tc>
                  <a:txBody>
                    <a:bodyPr/>
                    <a:lstStyle/>
                    <a:p>
                      <a:pPr marL="0" marR="0">
                        <a:spcBef>
                          <a:spcPts val="0"/>
                        </a:spcBef>
                        <a:spcAft>
                          <a:spcPts val="0"/>
                        </a:spcAft>
                      </a:pPr>
                      <a:r>
                        <a:rPr lang="en-US" sz="1600">
                          <a:effectLst/>
                        </a:rPr>
                        <a:t>Total </a:t>
                      </a:r>
                      <a:endParaRPr lang="en-US" sz="16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r">
                        <a:spcBef>
                          <a:spcPts val="0"/>
                        </a:spcBef>
                        <a:spcAft>
                          <a:spcPts val="0"/>
                        </a:spcAft>
                      </a:pPr>
                      <a:r>
                        <a:rPr lang="en-US" sz="1600">
                          <a:effectLst/>
                        </a:rPr>
                        <a:t>9571</a:t>
                      </a:r>
                      <a:endParaRPr lang="en-US" sz="1600">
                        <a:effectLst/>
                        <a:latin typeface="Calibri" panose="020F0502020204030204" pitchFamily="34" charset="0"/>
                        <a:ea typeface="Calibri" panose="020F0502020204030204" pitchFamily="34" charset="0"/>
                      </a:endParaRPr>
                    </a:p>
                  </a:txBody>
                  <a:tcPr marL="68580" marR="68580" marT="0" marB="0" anchor="b"/>
                </a:tc>
                <a:tc>
                  <a:txBody>
                    <a:bodyPr/>
                    <a:lstStyle/>
                    <a:p>
                      <a:endParaRPr lang="en-US" sz="1600" dirty="0">
                        <a:effectLst/>
                        <a:latin typeface="Times New Roman" panose="02020603050405020304" pitchFamily="18" charset="0"/>
                      </a:endParaRPr>
                    </a:p>
                  </a:txBody>
                  <a:tcPr marL="68580" marR="68580" marT="0" marB="0" anchor="b"/>
                </a:tc>
                <a:extLst>
                  <a:ext uri="{0D108BD9-81ED-4DB2-BD59-A6C34878D82A}">
                    <a16:rowId xmlns:a16="http://schemas.microsoft.com/office/drawing/2014/main" val="1645144860"/>
                  </a:ext>
                </a:extLst>
              </a:tr>
            </a:tbl>
          </a:graphicData>
        </a:graphic>
      </p:graphicFrame>
    </p:spTree>
    <p:extLst>
      <p:ext uri="{BB962C8B-B14F-4D97-AF65-F5344CB8AC3E}">
        <p14:creationId xmlns:p14="http://schemas.microsoft.com/office/powerpoint/2010/main" val="117767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39" y="457200"/>
            <a:ext cx="11564521" cy="1082674"/>
          </a:xfrm>
        </p:spPr>
        <p:txBody>
          <a:bodyPr>
            <a:normAutofit/>
          </a:bodyPr>
          <a:lstStyle/>
          <a:p>
            <a:pPr algn="ctr"/>
            <a:r>
              <a:rPr lang="en-US" b="1" dirty="0"/>
              <a:t>Designated Village Center (Not Related to Zoning)</a:t>
            </a:r>
          </a:p>
        </p:txBody>
      </p:sp>
      <p:pic>
        <p:nvPicPr>
          <p:cNvPr id="8" name="Picture 7">
            <a:extLst>
              <a:ext uri="{FF2B5EF4-FFF2-40B4-BE49-F238E27FC236}">
                <a16:creationId xmlns:a16="http://schemas.microsoft.com/office/drawing/2014/main" id="{AE122523-68C8-1711-B2EC-530055102AB6}"/>
              </a:ext>
            </a:extLst>
          </p:cNvPr>
          <p:cNvPicPr>
            <a:picLocks noChangeAspect="1"/>
          </p:cNvPicPr>
          <p:nvPr/>
        </p:nvPicPr>
        <p:blipFill rotWithShape="1">
          <a:blip r:embed="rId2"/>
          <a:srcRect t="10000" r="50000" b="12222"/>
          <a:stretch/>
        </p:blipFill>
        <p:spPr>
          <a:xfrm>
            <a:off x="533400" y="1790700"/>
            <a:ext cx="6096000" cy="26670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E56C2B40-A415-CA88-33DB-6D57B2D5BABA}"/>
              </a:ext>
            </a:extLst>
          </p:cNvPr>
          <p:cNvPicPr>
            <a:picLocks noChangeAspect="1"/>
          </p:cNvPicPr>
          <p:nvPr/>
        </p:nvPicPr>
        <p:blipFill rotWithShape="1">
          <a:blip r:embed="rId3"/>
          <a:srcRect t="10000" r="50000" b="12222"/>
          <a:stretch/>
        </p:blipFill>
        <p:spPr>
          <a:xfrm>
            <a:off x="4876800" y="3733800"/>
            <a:ext cx="6096000" cy="2667000"/>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3A578A60-7785-EA25-2839-F4241EB84861}"/>
              </a:ext>
            </a:extLst>
          </p:cNvPr>
          <p:cNvCxnSpPr>
            <a:cxnSpLocks/>
          </p:cNvCxnSpPr>
          <p:nvPr/>
        </p:nvCxnSpPr>
        <p:spPr>
          <a:xfrm>
            <a:off x="1219200" y="1219200"/>
            <a:ext cx="1600200" cy="1709057"/>
          </a:xfrm>
          <a:prstGeom prst="straightConnector1">
            <a:avLst/>
          </a:prstGeom>
          <a:ln w="57150" cap="flat" cmpd="sng" algn="ctr">
            <a:solidFill>
              <a:schemeClr val="bg1">
                <a:lumMod val="50000"/>
              </a:schemeClr>
            </a:solidFill>
            <a:prstDash val="solid"/>
            <a:round/>
            <a:headEnd type="none" w="med" len="med"/>
            <a:tailEnd type="arrow" w="med" len="med"/>
          </a:ln>
          <a:effectLst/>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F2BAFF32-130D-3331-9602-45651536A8C0}"/>
              </a:ext>
            </a:extLst>
          </p:cNvPr>
          <p:cNvCxnSpPr>
            <a:cxnSpLocks/>
          </p:cNvCxnSpPr>
          <p:nvPr/>
        </p:nvCxnSpPr>
        <p:spPr>
          <a:xfrm flipH="1">
            <a:off x="8077200" y="2928257"/>
            <a:ext cx="304800" cy="2329543"/>
          </a:xfrm>
          <a:prstGeom prst="straightConnector1">
            <a:avLst/>
          </a:prstGeom>
          <a:ln w="57150" cap="flat" cmpd="sng" algn="ctr">
            <a:solidFill>
              <a:schemeClr val="bg1">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5766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Visualizing Density and Future Growth:</a:t>
            </a:r>
            <a:br>
              <a:rPr lang="en-US" b="1" dirty="0"/>
            </a:br>
            <a:r>
              <a:rPr lang="en-US" b="1" dirty="0"/>
              <a:t>Spreading Out or Growing In</a:t>
            </a:r>
          </a:p>
        </p:txBody>
      </p:sp>
      <p:sp>
        <p:nvSpPr>
          <p:cNvPr id="3" name="Content Placeholder 2">
            <a:extLst>
              <a:ext uri="{FF2B5EF4-FFF2-40B4-BE49-F238E27FC236}">
                <a16:creationId xmlns:a16="http://schemas.microsoft.com/office/drawing/2014/main" id="{5A8259D7-D4DE-9816-A4BB-A166A7EBA050}"/>
              </a:ext>
            </a:extLst>
          </p:cNvPr>
          <p:cNvSpPr>
            <a:spLocks noGrp="1"/>
          </p:cNvSpPr>
          <p:nvPr>
            <p:ph idx="1"/>
          </p:nvPr>
        </p:nvSpPr>
        <p:spPr>
          <a:xfrm>
            <a:off x="685533" y="1650335"/>
            <a:ext cx="10515600" cy="668784"/>
          </a:xfrm>
        </p:spPr>
        <p:txBody>
          <a:bodyPr/>
          <a:lstStyle/>
          <a:p>
            <a:pPr marL="0" indent="0" algn="l">
              <a:buNone/>
            </a:pPr>
            <a:r>
              <a:rPr lang="en-US" dirty="0"/>
              <a:t>As South Hero plans for population and housing growth, “we</a:t>
            </a:r>
            <a:r>
              <a:rPr lang="en-US" sz="1800" b="0" i="0" u="none" strike="noStrike" baseline="0" dirty="0">
                <a:latin typeface="JoannaMT"/>
              </a:rPr>
              <a:t> can choose between two basic approaches to land development—spreading out or growing in and up</a:t>
            </a:r>
            <a:r>
              <a:rPr lang="en-US" sz="1800" b="0" i="0" strike="noStrike" baseline="0" dirty="0">
                <a:latin typeface="JoannaMT"/>
              </a:rPr>
              <a:t>.</a:t>
            </a:r>
            <a:r>
              <a:rPr lang="en-US" sz="1800" b="0" i="0" u="none" strike="noStrike" baseline="0" dirty="0">
                <a:latin typeface="JoannaMT"/>
              </a:rPr>
              <a:t>”  </a:t>
            </a:r>
            <a:r>
              <a:rPr lang="en-US" sz="1800" b="0" i="1" u="none" strike="noStrike" baseline="0" dirty="0">
                <a:latin typeface="JoannaMT"/>
              </a:rPr>
              <a:t>Visualizing Density</a:t>
            </a:r>
          </a:p>
        </p:txBody>
      </p:sp>
      <p:pic>
        <p:nvPicPr>
          <p:cNvPr id="633" name="Picture 632">
            <a:extLst>
              <a:ext uri="{FF2B5EF4-FFF2-40B4-BE49-F238E27FC236}">
                <a16:creationId xmlns:a16="http://schemas.microsoft.com/office/drawing/2014/main" id="{7DA455DE-DCD2-A209-1D63-C2B7E8B293CA}"/>
              </a:ext>
            </a:extLst>
          </p:cNvPr>
          <p:cNvPicPr>
            <a:picLocks noChangeAspect="1"/>
          </p:cNvPicPr>
          <p:nvPr/>
        </p:nvPicPr>
        <p:blipFill>
          <a:blip r:embed="rId2"/>
          <a:stretch>
            <a:fillRect/>
          </a:stretch>
        </p:blipFill>
        <p:spPr>
          <a:xfrm>
            <a:off x="6628504" y="2554527"/>
            <a:ext cx="3962400" cy="3968709"/>
          </a:xfrm>
          <a:prstGeom prst="rect">
            <a:avLst/>
          </a:prstGeom>
        </p:spPr>
      </p:pic>
      <p:pic>
        <p:nvPicPr>
          <p:cNvPr id="635" name="Picture 634">
            <a:extLst>
              <a:ext uri="{FF2B5EF4-FFF2-40B4-BE49-F238E27FC236}">
                <a16:creationId xmlns:a16="http://schemas.microsoft.com/office/drawing/2014/main" id="{D80D5B07-B84C-F6DA-7B1F-D480F7E35BBE}"/>
              </a:ext>
            </a:extLst>
          </p:cNvPr>
          <p:cNvPicPr>
            <a:picLocks noChangeAspect="1"/>
          </p:cNvPicPr>
          <p:nvPr/>
        </p:nvPicPr>
        <p:blipFill>
          <a:blip r:embed="rId3"/>
          <a:stretch>
            <a:fillRect/>
          </a:stretch>
        </p:blipFill>
        <p:spPr>
          <a:xfrm>
            <a:off x="1447799" y="2554527"/>
            <a:ext cx="4115698" cy="3968709"/>
          </a:xfrm>
          <a:prstGeom prst="rect">
            <a:avLst/>
          </a:prstGeom>
        </p:spPr>
      </p:pic>
    </p:spTree>
    <p:extLst>
      <p:ext uri="{BB962C8B-B14F-4D97-AF65-F5344CB8AC3E}">
        <p14:creationId xmlns:p14="http://schemas.microsoft.com/office/powerpoint/2010/main" val="840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478" y="990600"/>
            <a:ext cx="2649121" cy="1082674"/>
          </a:xfrm>
        </p:spPr>
        <p:txBody>
          <a:bodyPr>
            <a:normAutofit/>
          </a:bodyPr>
          <a:lstStyle/>
          <a:p>
            <a:pPr algn="ctr"/>
            <a:r>
              <a:rPr lang="en-US" b="1" dirty="0"/>
              <a:t>Visualizing Density Quiz</a:t>
            </a:r>
          </a:p>
        </p:txBody>
      </p:sp>
      <p:pic>
        <p:nvPicPr>
          <p:cNvPr id="11" name="Picture 10">
            <a:extLst>
              <a:ext uri="{FF2B5EF4-FFF2-40B4-BE49-F238E27FC236}">
                <a16:creationId xmlns:a16="http://schemas.microsoft.com/office/drawing/2014/main" id="{05F768FA-0989-5F7D-C841-A0B393756D5A}"/>
              </a:ext>
            </a:extLst>
          </p:cNvPr>
          <p:cNvPicPr>
            <a:picLocks noChangeAspect="1"/>
          </p:cNvPicPr>
          <p:nvPr/>
        </p:nvPicPr>
        <p:blipFill rotWithShape="1">
          <a:blip r:embed="rId2">
            <a:extLst>
              <a:ext uri="{28A0092B-C50C-407E-A947-70E740481C1C}">
                <a14:useLocalDpi xmlns:a14="http://schemas.microsoft.com/office/drawing/2010/main" val="0"/>
              </a:ext>
            </a:extLst>
          </a:blip>
          <a:srcRect l="32678" r="10866"/>
          <a:stretch/>
        </p:blipFill>
        <p:spPr>
          <a:xfrm>
            <a:off x="4648200" y="838200"/>
            <a:ext cx="6705600" cy="376237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08FACB30-FCC2-60EF-0BD4-F3D12C58C6DC}"/>
              </a:ext>
            </a:extLst>
          </p:cNvPr>
          <p:cNvPicPr>
            <a:picLocks noChangeAspect="1"/>
          </p:cNvPicPr>
          <p:nvPr/>
        </p:nvPicPr>
        <p:blipFill rotWithShape="1">
          <a:blip r:embed="rId3"/>
          <a:srcRect t="12222" r="50000" b="10000"/>
          <a:stretch/>
        </p:blipFill>
        <p:spPr>
          <a:xfrm>
            <a:off x="255160" y="3990975"/>
            <a:ext cx="6096000" cy="266700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9800ED24-1667-9313-CBEC-4DDC697CCEAC}"/>
              </a:ext>
            </a:extLst>
          </p:cNvPr>
          <p:cNvSpPr txBox="1"/>
          <p:nvPr/>
        </p:nvSpPr>
        <p:spPr>
          <a:xfrm>
            <a:off x="770939" y="2350055"/>
            <a:ext cx="3124200" cy="369332"/>
          </a:xfrm>
          <a:prstGeom prst="rect">
            <a:avLst/>
          </a:prstGeom>
          <a:noFill/>
        </p:spPr>
        <p:txBody>
          <a:bodyPr wrap="square" rtlCol="0">
            <a:spAutoFit/>
          </a:bodyPr>
          <a:lstStyle/>
          <a:p>
            <a:r>
              <a:rPr lang="en-US" dirty="0"/>
              <a:t>.15 Acre Lots = 6 units per acre</a:t>
            </a:r>
          </a:p>
        </p:txBody>
      </p:sp>
    </p:spTree>
    <p:extLst>
      <p:ext uri="{BB962C8B-B14F-4D97-AF65-F5344CB8AC3E}">
        <p14:creationId xmlns:p14="http://schemas.microsoft.com/office/powerpoint/2010/main" val="340256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FB9A-77E2-D6F5-6016-9862A67A4A6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A7AC301-9B90-C43D-B6E2-FE85A6A34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62" y="761525"/>
            <a:ext cx="11877675" cy="37623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9BC34C7-AD4C-2FAF-43F5-FA1BB2D634DE}"/>
              </a:ext>
            </a:extLst>
          </p:cNvPr>
          <p:cNvPicPr>
            <a:picLocks noChangeAspect="1"/>
          </p:cNvPicPr>
          <p:nvPr/>
        </p:nvPicPr>
        <p:blipFill rotWithShape="1">
          <a:blip r:embed="rId3"/>
          <a:srcRect t="10000" r="50000" b="12222"/>
          <a:stretch/>
        </p:blipFill>
        <p:spPr>
          <a:xfrm>
            <a:off x="609600" y="3586799"/>
            <a:ext cx="6096000" cy="266700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D1F228C8-60BE-541F-0B6B-5E265AE9502A}"/>
              </a:ext>
            </a:extLst>
          </p:cNvPr>
          <p:cNvSpPr txBox="1">
            <a:spLocks/>
          </p:cNvSpPr>
          <p:nvPr/>
        </p:nvSpPr>
        <p:spPr>
          <a:xfrm>
            <a:off x="7802979" y="4648200"/>
            <a:ext cx="2649121" cy="1082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en-US" b="1" dirty="0"/>
              <a:t>Visualizing Density Quiz</a:t>
            </a:r>
          </a:p>
        </p:txBody>
      </p:sp>
      <p:sp>
        <p:nvSpPr>
          <p:cNvPr id="8" name="TextBox 7">
            <a:extLst>
              <a:ext uri="{FF2B5EF4-FFF2-40B4-BE49-F238E27FC236}">
                <a16:creationId xmlns:a16="http://schemas.microsoft.com/office/drawing/2014/main" id="{7CCCA160-9464-FCBA-D348-39360571F70E}"/>
              </a:ext>
            </a:extLst>
          </p:cNvPr>
          <p:cNvSpPr txBox="1"/>
          <p:nvPr/>
        </p:nvSpPr>
        <p:spPr>
          <a:xfrm>
            <a:off x="7565439" y="5911809"/>
            <a:ext cx="3124200" cy="369332"/>
          </a:xfrm>
          <a:prstGeom prst="rect">
            <a:avLst/>
          </a:prstGeom>
          <a:noFill/>
        </p:spPr>
        <p:txBody>
          <a:bodyPr wrap="square" rtlCol="0">
            <a:spAutoFit/>
          </a:bodyPr>
          <a:lstStyle/>
          <a:p>
            <a:r>
              <a:rPr lang="en-US" dirty="0"/>
              <a:t>1/4 Acre Lots = 4 units per acre</a:t>
            </a:r>
          </a:p>
        </p:txBody>
      </p:sp>
    </p:spTree>
    <p:extLst>
      <p:ext uri="{BB962C8B-B14F-4D97-AF65-F5344CB8AC3E}">
        <p14:creationId xmlns:p14="http://schemas.microsoft.com/office/powerpoint/2010/main" val="111555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A9EB-1306-D895-24E3-C56E4C0EEEA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4F63AD1-6859-4024-09BF-AD259B2E4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62" y="609600"/>
            <a:ext cx="11877675" cy="376237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1008568-8055-9BA5-DDD3-498111EA3B21}"/>
              </a:ext>
            </a:extLst>
          </p:cNvPr>
          <p:cNvPicPr>
            <a:picLocks noChangeAspect="1"/>
          </p:cNvPicPr>
          <p:nvPr/>
        </p:nvPicPr>
        <p:blipFill rotWithShape="1">
          <a:blip r:embed="rId3"/>
          <a:srcRect t="10000" r="50000" b="14444"/>
          <a:stretch/>
        </p:blipFill>
        <p:spPr>
          <a:xfrm>
            <a:off x="457200" y="3902074"/>
            <a:ext cx="6096000" cy="259080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D50F2294-86BC-30FF-726D-20F5A95C9FA8}"/>
              </a:ext>
            </a:extLst>
          </p:cNvPr>
          <p:cNvSpPr txBox="1">
            <a:spLocks/>
          </p:cNvSpPr>
          <p:nvPr/>
        </p:nvSpPr>
        <p:spPr>
          <a:xfrm>
            <a:off x="7696200" y="4495800"/>
            <a:ext cx="2649121" cy="1082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en-US" b="1" dirty="0"/>
              <a:t>Visualizing Density Quiz</a:t>
            </a:r>
          </a:p>
        </p:txBody>
      </p:sp>
      <p:sp>
        <p:nvSpPr>
          <p:cNvPr id="8" name="TextBox 7">
            <a:extLst>
              <a:ext uri="{FF2B5EF4-FFF2-40B4-BE49-F238E27FC236}">
                <a16:creationId xmlns:a16="http://schemas.microsoft.com/office/drawing/2014/main" id="{9061D4E2-385D-D84E-4DCB-9997E76185C2}"/>
              </a:ext>
            </a:extLst>
          </p:cNvPr>
          <p:cNvSpPr txBox="1"/>
          <p:nvPr/>
        </p:nvSpPr>
        <p:spPr>
          <a:xfrm>
            <a:off x="7458660" y="5702299"/>
            <a:ext cx="3124200" cy="369332"/>
          </a:xfrm>
          <a:prstGeom prst="rect">
            <a:avLst/>
          </a:prstGeom>
          <a:noFill/>
        </p:spPr>
        <p:txBody>
          <a:bodyPr wrap="square" rtlCol="0">
            <a:spAutoFit/>
          </a:bodyPr>
          <a:lstStyle/>
          <a:p>
            <a:r>
              <a:rPr lang="en-US" dirty="0"/>
              <a:t>1/2 Acre Lots = 2 units per acre</a:t>
            </a:r>
          </a:p>
        </p:txBody>
      </p:sp>
    </p:spTree>
    <p:extLst>
      <p:ext uri="{BB962C8B-B14F-4D97-AF65-F5344CB8AC3E}">
        <p14:creationId xmlns:p14="http://schemas.microsoft.com/office/powerpoint/2010/main" val="408290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59F9A-2200-DBB9-E18D-B4A8B9BE9EED}"/>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A29053E9-6644-D82B-8A66-88C12B29D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1" y="810544"/>
            <a:ext cx="11877675" cy="3762375"/>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9F51F030-624B-6299-AB06-3AA344561F8C}"/>
              </a:ext>
            </a:extLst>
          </p:cNvPr>
          <p:cNvSpPr txBox="1">
            <a:spLocks/>
          </p:cNvSpPr>
          <p:nvPr/>
        </p:nvSpPr>
        <p:spPr>
          <a:xfrm>
            <a:off x="9292203" y="4905595"/>
            <a:ext cx="2649121" cy="1082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en-US" b="1" dirty="0"/>
              <a:t>Visualizing Density Quiz</a:t>
            </a:r>
          </a:p>
        </p:txBody>
      </p:sp>
      <p:sp>
        <p:nvSpPr>
          <p:cNvPr id="11" name="TextBox 10">
            <a:extLst>
              <a:ext uri="{FF2B5EF4-FFF2-40B4-BE49-F238E27FC236}">
                <a16:creationId xmlns:a16="http://schemas.microsoft.com/office/drawing/2014/main" id="{20733758-E6F1-E0B4-5E09-D772A6FF603F}"/>
              </a:ext>
            </a:extLst>
          </p:cNvPr>
          <p:cNvSpPr txBox="1"/>
          <p:nvPr/>
        </p:nvSpPr>
        <p:spPr>
          <a:xfrm>
            <a:off x="9305339" y="6019800"/>
            <a:ext cx="3124200" cy="369332"/>
          </a:xfrm>
          <a:prstGeom prst="rect">
            <a:avLst/>
          </a:prstGeom>
          <a:noFill/>
        </p:spPr>
        <p:txBody>
          <a:bodyPr wrap="square" rtlCol="0">
            <a:spAutoFit/>
          </a:bodyPr>
          <a:lstStyle/>
          <a:p>
            <a:r>
              <a:rPr lang="en-US" dirty="0"/>
              <a:t>1 Acre Lots = 1 unit per acre</a:t>
            </a:r>
          </a:p>
        </p:txBody>
      </p:sp>
      <p:pic>
        <p:nvPicPr>
          <p:cNvPr id="13" name="Picture 12">
            <a:extLst>
              <a:ext uri="{FF2B5EF4-FFF2-40B4-BE49-F238E27FC236}">
                <a16:creationId xmlns:a16="http://schemas.microsoft.com/office/drawing/2014/main" id="{F50E61AF-15A2-348C-0E5F-2DA1E3633E17}"/>
              </a:ext>
            </a:extLst>
          </p:cNvPr>
          <p:cNvPicPr>
            <a:picLocks noChangeAspect="1"/>
          </p:cNvPicPr>
          <p:nvPr/>
        </p:nvPicPr>
        <p:blipFill rotWithShape="1">
          <a:blip r:embed="rId4"/>
          <a:srcRect t="10000" r="50000" b="12222"/>
          <a:stretch/>
        </p:blipFill>
        <p:spPr>
          <a:xfrm>
            <a:off x="29654" y="208297"/>
            <a:ext cx="6096000" cy="266700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E06423F-7525-C62C-661C-942A7A6316DF}"/>
              </a:ext>
            </a:extLst>
          </p:cNvPr>
          <p:cNvPicPr>
            <a:picLocks noChangeAspect="1"/>
          </p:cNvPicPr>
          <p:nvPr/>
        </p:nvPicPr>
        <p:blipFill rotWithShape="1">
          <a:blip r:embed="rId5"/>
          <a:srcRect l="194" t="10000" r="49806" b="12222"/>
          <a:stretch/>
        </p:blipFill>
        <p:spPr>
          <a:xfrm>
            <a:off x="7883" y="3703673"/>
            <a:ext cx="6096000" cy="26670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51C8CCA-6B41-7B70-DB5A-1E7401711951}"/>
              </a:ext>
            </a:extLst>
          </p:cNvPr>
          <p:cNvPicPr>
            <a:picLocks noChangeAspect="1"/>
          </p:cNvPicPr>
          <p:nvPr/>
        </p:nvPicPr>
        <p:blipFill rotWithShape="1">
          <a:blip r:embed="rId6">
            <a:extLst>
              <a:ext uri="{28A0092B-C50C-407E-A947-70E740481C1C}">
                <a14:useLocalDpi xmlns:a14="http://schemas.microsoft.com/office/drawing/2010/main" val="0"/>
              </a:ext>
            </a:extLst>
          </a:blip>
          <a:srcRect l="41659" r="24981"/>
          <a:stretch/>
        </p:blipFill>
        <p:spPr>
          <a:xfrm>
            <a:off x="5314036" y="1616785"/>
            <a:ext cx="3962400" cy="3762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930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2C6B-1F90-6BF8-69D5-3F7990DCE277}"/>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F6A5D84-459F-6A66-E8D2-322C1BC24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365126"/>
            <a:ext cx="11877675" cy="376237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979FE4-1E44-0F77-C7AE-261808239918}"/>
              </a:ext>
            </a:extLst>
          </p:cNvPr>
          <p:cNvPicPr>
            <a:picLocks noChangeAspect="1"/>
          </p:cNvPicPr>
          <p:nvPr/>
        </p:nvPicPr>
        <p:blipFill rotWithShape="1">
          <a:blip r:embed="rId3"/>
          <a:srcRect t="10000" r="50000" b="12222"/>
          <a:stretch/>
        </p:blipFill>
        <p:spPr>
          <a:xfrm>
            <a:off x="261257" y="3494583"/>
            <a:ext cx="6096000" cy="2667000"/>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AEF0581E-82AE-107D-9EA3-D2CFACCCC8E1}"/>
              </a:ext>
            </a:extLst>
          </p:cNvPr>
          <p:cNvSpPr txBox="1">
            <a:spLocks/>
          </p:cNvSpPr>
          <p:nvPr/>
        </p:nvSpPr>
        <p:spPr>
          <a:xfrm>
            <a:off x="7850970" y="4264975"/>
            <a:ext cx="2649121" cy="1082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a:lstStyle>
          <a:p>
            <a:pPr algn="ctr"/>
            <a:r>
              <a:rPr lang="en-US" b="1" dirty="0"/>
              <a:t>Visualizing Density Quiz</a:t>
            </a:r>
          </a:p>
        </p:txBody>
      </p:sp>
      <p:sp>
        <p:nvSpPr>
          <p:cNvPr id="10" name="TextBox 9">
            <a:extLst>
              <a:ext uri="{FF2B5EF4-FFF2-40B4-BE49-F238E27FC236}">
                <a16:creationId xmlns:a16="http://schemas.microsoft.com/office/drawing/2014/main" id="{608C7839-8CAE-B0D1-3108-927F53453CE6}"/>
              </a:ext>
            </a:extLst>
          </p:cNvPr>
          <p:cNvSpPr txBox="1"/>
          <p:nvPr/>
        </p:nvSpPr>
        <p:spPr>
          <a:xfrm>
            <a:off x="7772400" y="5485123"/>
            <a:ext cx="3124200" cy="369332"/>
          </a:xfrm>
          <a:prstGeom prst="rect">
            <a:avLst/>
          </a:prstGeom>
          <a:noFill/>
        </p:spPr>
        <p:txBody>
          <a:bodyPr wrap="square" rtlCol="0">
            <a:spAutoFit/>
          </a:bodyPr>
          <a:lstStyle/>
          <a:p>
            <a:r>
              <a:rPr lang="en-US" dirty="0"/>
              <a:t>2 Acre Lots = .5 units per acre</a:t>
            </a:r>
          </a:p>
        </p:txBody>
      </p:sp>
    </p:spTree>
    <p:extLst>
      <p:ext uri="{BB962C8B-B14F-4D97-AF65-F5344CB8AC3E}">
        <p14:creationId xmlns:p14="http://schemas.microsoft.com/office/powerpoint/2010/main" val="17172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1145224"/>
          </a:xfrm>
          <a:ln>
            <a:noFill/>
          </a:ln>
        </p:spPr>
        <p:txBody>
          <a:bodyPr/>
          <a:lstStyle/>
          <a:p>
            <a:r>
              <a:rPr lang="en-US" b="1" dirty="0"/>
              <a:t>Outline</a:t>
            </a:r>
          </a:p>
        </p:txBody>
      </p:sp>
      <p:sp>
        <p:nvSpPr>
          <p:cNvPr id="3" name="Content Placeholder 2"/>
          <p:cNvSpPr>
            <a:spLocks noGrp="1"/>
          </p:cNvSpPr>
          <p:nvPr>
            <p:ph idx="1"/>
          </p:nvPr>
        </p:nvSpPr>
        <p:spPr/>
        <p:txBody>
          <a:bodyPr/>
          <a:lstStyle/>
          <a:p>
            <a:r>
              <a:rPr lang="en-US" dirty="0"/>
              <a:t>Goals/Intent of Workshop</a:t>
            </a:r>
          </a:p>
          <a:p>
            <a:r>
              <a:rPr lang="en-US" dirty="0"/>
              <a:t>Town Plan Update Overview</a:t>
            </a:r>
          </a:p>
          <a:p>
            <a:r>
              <a:rPr lang="en-US" dirty="0"/>
              <a:t>Demographics</a:t>
            </a:r>
          </a:p>
          <a:p>
            <a:r>
              <a:rPr lang="en-US" dirty="0"/>
              <a:t>Village Planning – History and Intent</a:t>
            </a:r>
          </a:p>
          <a:p>
            <a:r>
              <a:rPr lang="en-US" dirty="0"/>
              <a:t>Visualizing Density</a:t>
            </a:r>
          </a:p>
          <a:p>
            <a:r>
              <a:rPr lang="en-US" dirty="0"/>
              <a:t>Village Vision Discussion/Flipcharts</a:t>
            </a:r>
          </a:p>
          <a:p>
            <a:r>
              <a:rPr lang="en-US" dirty="0"/>
              <a:t>Workshop activity</a:t>
            </a:r>
          </a:p>
        </p:txBody>
      </p:sp>
    </p:spTree>
    <p:extLst>
      <p:ext uri="{BB962C8B-B14F-4D97-AF65-F5344CB8AC3E}">
        <p14:creationId xmlns:p14="http://schemas.microsoft.com/office/powerpoint/2010/main" val="68219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B439-A45F-E114-CFF0-5046A38B7BBA}"/>
              </a:ext>
            </a:extLst>
          </p:cNvPr>
          <p:cNvSpPr>
            <a:spLocks noGrp="1"/>
          </p:cNvSpPr>
          <p:nvPr>
            <p:ph type="title"/>
          </p:nvPr>
        </p:nvSpPr>
        <p:spPr>
          <a:xfrm>
            <a:off x="838200" y="614438"/>
            <a:ext cx="5738494" cy="1602424"/>
          </a:xfrm>
        </p:spPr>
        <p:txBody>
          <a:bodyPr>
            <a:normAutofit/>
          </a:bodyPr>
          <a:lstStyle/>
          <a:p>
            <a:r>
              <a:rPr lang="en-US" b="1" dirty="0"/>
              <a:t>2023 Town Plan = </a:t>
            </a:r>
            <a:br>
              <a:rPr lang="en-US" b="1" dirty="0"/>
            </a:br>
            <a:r>
              <a:rPr lang="en-US" b="1" dirty="0"/>
              <a:t>Opportunity to further develop vision for village districts</a:t>
            </a:r>
          </a:p>
        </p:txBody>
      </p:sp>
      <p:pic>
        <p:nvPicPr>
          <p:cNvPr id="3" name="Picture 2">
            <a:extLst>
              <a:ext uri="{FF2B5EF4-FFF2-40B4-BE49-F238E27FC236}">
                <a16:creationId xmlns:a16="http://schemas.microsoft.com/office/drawing/2014/main" id="{01131003-96C4-EF22-8B8E-0FE69D25D287}"/>
              </a:ext>
            </a:extLst>
          </p:cNvPr>
          <p:cNvPicPr>
            <a:picLocks noChangeAspect="1"/>
          </p:cNvPicPr>
          <p:nvPr/>
        </p:nvPicPr>
        <p:blipFill>
          <a:blip r:embed="rId2"/>
          <a:stretch>
            <a:fillRect/>
          </a:stretch>
        </p:blipFill>
        <p:spPr>
          <a:xfrm>
            <a:off x="1719943" y="2509762"/>
            <a:ext cx="4824094" cy="37338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E6E2A54-591F-A7BB-08AC-281DE431612F}"/>
              </a:ext>
            </a:extLst>
          </p:cNvPr>
          <p:cNvPicPr>
            <a:picLocks noChangeAspect="1"/>
          </p:cNvPicPr>
          <p:nvPr/>
        </p:nvPicPr>
        <p:blipFill>
          <a:blip r:embed="rId3"/>
          <a:stretch>
            <a:fillRect/>
          </a:stretch>
        </p:blipFill>
        <p:spPr>
          <a:xfrm>
            <a:off x="7086600" y="570896"/>
            <a:ext cx="4572000" cy="567266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E937799-D0B4-7C56-F468-09E80B3B6F16}"/>
              </a:ext>
            </a:extLst>
          </p:cNvPr>
          <p:cNvSpPr txBox="1"/>
          <p:nvPr/>
        </p:nvSpPr>
        <p:spPr>
          <a:xfrm>
            <a:off x="2133600" y="6297208"/>
            <a:ext cx="4572000" cy="369332"/>
          </a:xfrm>
          <a:prstGeom prst="rect">
            <a:avLst/>
          </a:prstGeom>
          <a:noFill/>
        </p:spPr>
        <p:txBody>
          <a:bodyPr wrap="square" rtlCol="0">
            <a:spAutoFit/>
          </a:bodyPr>
          <a:lstStyle/>
          <a:p>
            <a:r>
              <a:rPr lang="en-US" dirty="0"/>
              <a:t>East Montpelier Village Planning Areas</a:t>
            </a:r>
          </a:p>
        </p:txBody>
      </p:sp>
      <p:sp>
        <p:nvSpPr>
          <p:cNvPr id="8" name="TextBox 7">
            <a:extLst>
              <a:ext uri="{FF2B5EF4-FFF2-40B4-BE49-F238E27FC236}">
                <a16:creationId xmlns:a16="http://schemas.microsoft.com/office/drawing/2014/main" id="{E6808914-87AB-BB69-443F-5C493A6238E0}"/>
              </a:ext>
            </a:extLst>
          </p:cNvPr>
          <p:cNvSpPr txBox="1"/>
          <p:nvPr/>
        </p:nvSpPr>
        <p:spPr>
          <a:xfrm>
            <a:off x="7696200" y="6287104"/>
            <a:ext cx="3071494" cy="369332"/>
          </a:xfrm>
          <a:prstGeom prst="rect">
            <a:avLst/>
          </a:prstGeom>
          <a:noFill/>
        </p:spPr>
        <p:txBody>
          <a:bodyPr wrap="square" rtlCol="0">
            <a:spAutoFit/>
          </a:bodyPr>
          <a:lstStyle/>
          <a:p>
            <a:r>
              <a:rPr lang="en-US" dirty="0"/>
              <a:t>Bristol Village Planning Areas</a:t>
            </a:r>
          </a:p>
        </p:txBody>
      </p:sp>
    </p:spTree>
    <p:extLst>
      <p:ext uri="{BB962C8B-B14F-4D97-AF65-F5344CB8AC3E}">
        <p14:creationId xmlns:p14="http://schemas.microsoft.com/office/powerpoint/2010/main" val="339442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4012"/>
            <a:ext cx="10515600" cy="1145224"/>
          </a:xfrm>
        </p:spPr>
        <p:txBody>
          <a:bodyPr/>
          <a:lstStyle/>
          <a:p>
            <a:r>
              <a:rPr lang="en-US" dirty="0"/>
              <a:t>2020 Planning Survey</a:t>
            </a:r>
          </a:p>
        </p:txBody>
      </p:sp>
      <p:graphicFrame>
        <p:nvGraphicFramePr>
          <p:cNvPr id="9" name="Chart 8">
            <a:extLst>
              <a:ext uri="{FF2B5EF4-FFF2-40B4-BE49-F238E27FC236}">
                <a16:creationId xmlns:a16="http://schemas.microsoft.com/office/drawing/2014/main" id="{3DD03977-1C74-5B6F-F055-A34B99DEB2F9}"/>
              </a:ext>
            </a:extLst>
          </p:cNvPr>
          <p:cNvGraphicFramePr>
            <a:graphicFrameLocks/>
          </p:cNvGraphicFramePr>
          <p:nvPr/>
        </p:nvGraphicFramePr>
        <p:xfrm>
          <a:off x="0" y="1143000"/>
          <a:ext cx="12192000" cy="548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870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45FF-C76A-F4FF-D58C-DBD5ABAF920C}"/>
              </a:ext>
            </a:extLst>
          </p:cNvPr>
          <p:cNvSpPr>
            <a:spLocks noGrp="1"/>
          </p:cNvSpPr>
          <p:nvPr>
            <p:ph type="title"/>
          </p:nvPr>
        </p:nvSpPr>
        <p:spPr/>
        <p:txBody>
          <a:bodyPr/>
          <a:lstStyle/>
          <a:p>
            <a:r>
              <a:rPr lang="en-US" dirty="0"/>
              <a:t>2020 Planning Survey</a:t>
            </a:r>
          </a:p>
        </p:txBody>
      </p:sp>
      <p:sp>
        <p:nvSpPr>
          <p:cNvPr id="3" name="Content Placeholder 2">
            <a:extLst>
              <a:ext uri="{FF2B5EF4-FFF2-40B4-BE49-F238E27FC236}">
                <a16:creationId xmlns:a16="http://schemas.microsoft.com/office/drawing/2014/main" id="{8B3183AE-8A9A-96BA-2F45-385076FC020F}"/>
              </a:ext>
            </a:extLst>
          </p:cNvPr>
          <p:cNvSpPr>
            <a:spLocks noGrp="1"/>
          </p:cNvSpPr>
          <p:nvPr>
            <p:ph idx="1"/>
          </p:nvPr>
        </p:nvSpPr>
        <p:spPr>
          <a:xfrm>
            <a:off x="228600" y="6264274"/>
            <a:ext cx="2743200" cy="457200"/>
          </a:xfrm>
        </p:spPr>
        <p:txBody>
          <a:bodyPr>
            <a:normAutofit/>
          </a:bodyPr>
          <a:lstStyle/>
          <a:p>
            <a:pPr marL="0" indent="0">
              <a:buNone/>
            </a:pPr>
            <a:r>
              <a:rPr lang="en-US" sz="1400" i="1" dirty="0"/>
              <a:t>Credit: EPA Walkability Workbook</a:t>
            </a:r>
          </a:p>
        </p:txBody>
      </p:sp>
      <p:grpSp>
        <p:nvGrpSpPr>
          <p:cNvPr id="19" name="Group 18">
            <a:extLst>
              <a:ext uri="{FF2B5EF4-FFF2-40B4-BE49-F238E27FC236}">
                <a16:creationId xmlns:a16="http://schemas.microsoft.com/office/drawing/2014/main" id="{10AA35AC-46F6-B122-1D8E-AE1A9B4BA7E0}"/>
              </a:ext>
            </a:extLst>
          </p:cNvPr>
          <p:cNvGrpSpPr/>
          <p:nvPr/>
        </p:nvGrpSpPr>
        <p:grpSpPr>
          <a:xfrm>
            <a:off x="255867" y="1693763"/>
            <a:ext cx="5320579" cy="3472101"/>
            <a:chOff x="255867" y="1693763"/>
            <a:chExt cx="5320579" cy="3472101"/>
          </a:xfrm>
        </p:grpSpPr>
        <p:pic>
          <p:nvPicPr>
            <p:cNvPr id="5" name="Picture 4">
              <a:extLst>
                <a:ext uri="{FF2B5EF4-FFF2-40B4-BE49-F238E27FC236}">
                  <a16:creationId xmlns:a16="http://schemas.microsoft.com/office/drawing/2014/main" id="{B4A44528-9435-C133-2645-80A4AFBFD08A}"/>
                </a:ext>
              </a:extLst>
            </p:cNvPr>
            <p:cNvPicPr>
              <a:picLocks noChangeAspect="1"/>
            </p:cNvPicPr>
            <p:nvPr/>
          </p:nvPicPr>
          <p:blipFill>
            <a:blip r:embed="rId2"/>
            <a:stretch>
              <a:fillRect/>
            </a:stretch>
          </p:blipFill>
          <p:spPr>
            <a:xfrm>
              <a:off x="255867" y="1920434"/>
              <a:ext cx="2765137" cy="2286000"/>
            </a:xfrm>
            <a:prstGeom prst="rect">
              <a:avLst/>
            </a:prstGeom>
          </p:spPr>
        </p:pic>
        <p:sp>
          <p:nvSpPr>
            <p:cNvPr id="6" name="TextBox 5">
              <a:extLst>
                <a:ext uri="{FF2B5EF4-FFF2-40B4-BE49-F238E27FC236}">
                  <a16:creationId xmlns:a16="http://schemas.microsoft.com/office/drawing/2014/main" id="{AFA14A10-C6B5-AA8E-7938-69FA90CFDD73}"/>
                </a:ext>
              </a:extLst>
            </p:cNvPr>
            <p:cNvSpPr txBox="1"/>
            <p:nvPr/>
          </p:nvSpPr>
          <p:spPr>
            <a:xfrm>
              <a:off x="1600200" y="4334867"/>
              <a:ext cx="2667000" cy="830997"/>
            </a:xfrm>
            <a:prstGeom prst="rect">
              <a:avLst/>
            </a:prstGeom>
            <a:noFill/>
          </p:spPr>
          <p:txBody>
            <a:bodyPr wrap="square" rtlCol="0">
              <a:spAutoFit/>
            </a:bodyPr>
            <a:lstStyle/>
            <a:p>
              <a:r>
                <a:rPr lang="en-US" sz="2400" dirty="0"/>
                <a:t>#1: Safe Pedestrian Crossings</a:t>
              </a:r>
            </a:p>
          </p:txBody>
        </p:sp>
        <p:pic>
          <p:nvPicPr>
            <p:cNvPr id="8" name="Picture 7">
              <a:extLst>
                <a:ext uri="{FF2B5EF4-FFF2-40B4-BE49-F238E27FC236}">
                  <a16:creationId xmlns:a16="http://schemas.microsoft.com/office/drawing/2014/main" id="{D5BAD10D-D023-43D0-4D70-E2C117317480}"/>
                </a:ext>
              </a:extLst>
            </p:cNvPr>
            <p:cNvPicPr>
              <a:picLocks noChangeAspect="1"/>
            </p:cNvPicPr>
            <p:nvPr/>
          </p:nvPicPr>
          <p:blipFill>
            <a:blip r:embed="rId3"/>
            <a:stretch>
              <a:fillRect/>
            </a:stretch>
          </p:blipFill>
          <p:spPr>
            <a:xfrm>
              <a:off x="2992706" y="1693763"/>
              <a:ext cx="2583740" cy="2514600"/>
            </a:xfrm>
            <a:prstGeom prst="rect">
              <a:avLst/>
            </a:prstGeom>
          </p:spPr>
        </p:pic>
      </p:grpSp>
      <p:grpSp>
        <p:nvGrpSpPr>
          <p:cNvPr id="18" name="Group 17">
            <a:extLst>
              <a:ext uri="{FF2B5EF4-FFF2-40B4-BE49-F238E27FC236}">
                <a16:creationId xmlns:a16="http://schemas.microsoft.com/office/drawing/2014/main" id="{5CA1B0AD-8870-5297-DE7F-4F73F6069B7A}"/>
              </a:ext>
            </a:extLst>
          </p:cNvPr>
          <p:cNvGrpSpPr/>
          <p:nvPr/>
        </p:nvGrpSpPr>
        <p:grpSpPr>
          <a:xfrm>
            <a:off x="6943487" y="365126"/>
            <a:ext cx="6618183" cy="2809031"/>
            <a:chOff x="6943487" y="365126"/>
            <a:chExt cx="6618183" cy="2809031"/>
          </a:xfrm>
        </p:grpSpPr>
        <p:pic>
          <p:nvPicPr>
            <p:cNvPr id="10" name="Picture 9">
              <a:extLst>
                <a:ext uri="{FF2B5EF4-FFF2-40B4-BE49-F238E27FC236}">
                  <a16:creationId xmlns:a16="http://schemas.microsoft.com/office/drawing/2014/main" id="{5C238A5E-380F-350C-17D7-A7F45920A693}"/>
                </a:ext>
              </a:extLst>
            </p:cNvPr>
            <p:cNvPicPr>
              <a:picLocks noChangeAspect="1"/>
            </p:cNvPicPr>
            <p:nvPr/>
          </p:nvPicPr>
          <p:blipFill>
            <a:blip r:embed="rId4"/>
            <a:stretch>
              <a:fillRect/>
            </a:stretch>
          </p:blipFill>
          <p:spPr>
            <a:xfrm>
              <a:off x="6943487" y="365126"/>
              <a:ext cx="4410313" cy="2305822"/>
            </a:xfrm>
            <a:prstGeom prst="rect">
              <a:avLst/>
            </a:prstGeom>
          </p:spPr>
        </p:pic>
        <p:sp>
          <p:nvSpPr>
            <p:cNvPr id="12" name="TextBox 11">
              <a:extLst>
                <a:ext uri="{FF2B5EF4-FFF2-40B4-BE49-F238E27FC236}">
                  <a16:creationId xmlns:a16="http://schemas.microsoft.com/office/drawing/2014/main" id="{3CB51006-A718-7C30-E0AB-582E89B36622}"/>
                </a:ext>
              </a:extLst>
            </p:cNvPr>
            <p:cNvSpPr txBox="1"/>
            <p:nvPr/>
          </p:nvSpPr>
          <p:spPr>
            <a:xfrm>
              <a:off x="7467600" y="2712492"/>
              <a:ext cx="6094070" cy="461665"/>
            </a:xfrm>
            <a:prstGeom prst="rect">
              <a:avLst/>
            </a:prstGeom>
            <a:noFill/>
          </p:spPr>
          <p:txBody>
            <a:bodyPr wrap="square">
              <a:spAutoFit/>
            </a:bodyPr>
            <a:lstStyle/>
            <a:p>
              <a:r>
                <a:rPr lang="en-US" sz="2400" dirty="0"/>
                <a:t>#2: Maintain Historic Character</a:t>
              </a:r>
            </a:p>
          </p:txBody>
        </p:sp>
      </p:grpSp>
      <p:grpSp>
        <p:nvGrpSpPr>
          <p:cNvPr id="17" name="Group 16">
            <a:extLst>
              <a:ext uri="{FF2B5EF4-FFF2-40B4-BE49-F238E27FC236}">
                <a16:creationId xmlns:a16="http://schemas.microsoft.com/office/drawing/2014/main" id="{F77DDD05-E26F-BE50-B7B8-331714326E16}"/>
              </a:ext>
            </a:extLst>
          </p:cNvPr>
          <p:cNvGrpSpPr/>
          <p:nvPr/>
        </p:nvGrpSpPr>
        <p:grpSpPr>
          <a:xfrm>
            <a:off x="5757843" y="3461639"/>
            <a:ext cx="6229636" cy="3031235"/>
            <a:chOff x="5757843" y="3461639"/>
            <a:chExt cx="6229636" cy="3031235"/>
          </a:xfrm>
        </p:grpSpPr>
        <p:pic>
          <p:nvPicPr>
            <p:cNvPr id="14" name="Picture 13">
              <a:extLst>
                <a:ext uri="{FF2B5EF4-FFF2-40B4-BE49-F238E27FC236}">
                  <a16:creationId xmlns:a16="http://schemas.microsoft.com/office/drawing/2014/main" id="{53F5B5C5-1DA2-5460-FDC2-B146F7A23469}"/>
                </a:ext>
              </a:extLst>
            </p:cNvPr>
            <p:cNvPicPr>
              <a:picLocks noChangeAspect="1"/>
            </p:cNvPicPr>
            <p:nvPr/>
          </p:nvPicPr>
          <p:blipFill>
            <a:blip r:embed="rId5"/>
            <a:stretch>
              <a:fillRect/>
            </a:stretch>
          </p:blipFill>
          <p:spPr>
            <a:xfrm>
              <a:off x="5757843" y="3461639"/>
              <a:ext cx="3716966" cy="3031235"/>
            </a:xfrm>
            <a:prstGeom prst="rect">
              <a:avLst/>
            </a:prstGeom>
          </p:spPr>
        </p:pic>
        <p:sp>
          <p:nvSpPr>
            <p:cNvPr id="15" name="TextBox 14">
              <a:extLst>
                <a:ext uri="{FF2B5EF4-FFF2-40B4-BE49-F238E27FC236}">
                  <a16:creationId xmlns:a16="http://schemas.microsoft.com/office/drawing/2014/main" id="{F15293FC-422C-EEF7-AAEE-AC4279D92206}"/>
                </a:ext>
              </a:extLst>
            </p:cNvPr>
            <p:cNvSpPr txBox="1"/>
            <p:nvPr/>
          </p:nvSpPr>
          <p:spPr>
            <a:xfrm>
              <a:off x="9474809" y="3733237"/>
              <a:ext cx="2512670" cy="1846659"/>
            </a:xfrm>
            <a:prstGeom prst="rect">
              <a:avLst/>
            </a:prstGeom>
            <a:noFill/>
          </p:spPr>
          <p:txBody>
            <a:bodyPr wrap="square">
              <a:spAutoFit/>
            </a:bodyPr>
            <a:lstStyle/>
            <a:p>
              <a:r>
                <a:rPr lang="en-US" sz="2400" dirty="0"/>
                <a:t>#3: Walkable with connected, and well-maintained, safe sidewalks</a:t>
              </a:r>
            </a:p>
            <a:p>
              <a:endParaRPr lang="en-US" dirty="0"/>
            </a:p>
          </p:txBody>
        </p:sp>
      </p:grpSp>
    </p:spTree>
    <p:extLst>
      <p:ext uri="{BB962C8B-B14F-4D97-AF65-F5344CB8AC3E}">
        <p14:creationId xmlns:p14="http://schemas.microsoft.com/office/powerpoint/2010/main" val="5966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Flip Chart Discussion</a:t>
            </a:r>
          </a:p>
        </p:txBody>
      </p:sp>
      <p:sp>
        <p:nvSpPr>
          <p:cNvPr id="3" name="Content Placeholder 2">
            <a:extLst>
              <a:ext uri="{FF2B5EF4-FFF2-40B4-BE49-F238E27FC236}">
                <a16:creationId xmlns:a16="http://schemas.microsoft.com/office/drawing/2014/main" id="{6DA6D8FE-29BB-BE6A-29E7-070EEC69BECA}"/>
              </a:ext>
            </a:extLst>
          </p:cNvPr>
          <p:cNvSpPr>
            <a:spLocks noGrp="1"/>
          </p:cNvSpPr>
          <p:nvPr>
            <p:ph idx="1"/>
          </p:nvPr>
        </p:nvSpPr>
        <p:spPr>
          <a:xfrm>
            <a:off x="838200" y="1828800"/>
            <a:ext cx="10515600" cy="4351338"/>
          </a:xfrm>
        </p:spPr>
        <p:txBody>
          <a:bodyPr/>
          <a:lstStyle/>
          <a:p>
            <a:pPr lvl="1">
              <a:tabLst>
                <a:tab pos="1319213" algn="l"/>
              </a:tabLst>
            </a:pPr>
            <a:r>
              <a:rPr lang="en-US" sz="2800" dirty="0">
                <a:latin typeface="JoannaMT"/>
              </a:rPr>
              <a:t>Describe South Hero Village today?  Keeler Bay Village Today?</a:t>
            </a:r>
          </a:p>
          <a:p>
            <a:pPr lvl="1">
              <a:tabLst>
                <a:tab pos="1319213" algn="l"/>
              </a:tabLst>
            </a:pPr>
            <a:endParaRPr lang="en-US" dirty="0">
              <a:latin typeface="JoannaMT"/>
            </a:endParaRPr>
          </a:p>
          <a:p>
            <a:pPr lvl="1">
              <a:tabLst>
                <a:tab pos="1319213" algn="l"/>
              </a:tabLst>
            </a:pPr>
            <a:endParaRPr lang="en-US" sz="1800" dirty="0">
              <a:latin typeface="JoannaMT"/>
            </a:endParaRPr>
          </a:p>
          <a:p>
            <a:pPr marL="228600" lvl="1" indent="0">
              <a:buNone/>
              <a:tabLst>
                <a:tab pos="1319213" algn="l"/>
              </a:tabLst>
            </a:pPr>
            <a:endParaRPr lang="en-US" sz="1800" dirty="0">
              <a:latin typeface="JoannaMT"/>
            </a:endParaRPr>
          </a:p>
          <a:p>
            <a:pPr marL="228600" lvl="1" indent="0">
              <a:buNone/>
              <a:tabLst>
                <a:tab pos="1319213" algn="l"/>
              </a:tabLst>
            </a:pPr>
            <a:endParaRPr lang="en-US" sz="1800" dirty="0">
              <a:latin typeface="JoannaMT"/>
            </a:endParaRPr>
          </a:p>
          <a:p>
            <a:pPr lvl="1">
              <a:tabLst>
                <a:tab pos="1319213" algn="l"/>
              </a:tabLst>
            </a:pPr>
            <a:r>
              <a:rPr lang="en-US" sz="2800" dirty="0">
                <a:latin typeface="JoannaMT"/>
              </a:rPr>
              <a:t>Describe what you want South Hero Village to be in the future?  Keeler Bay Village in the future?</a:t>
            </a:r>
            <a:endParaRPr lang="en-US" sz="2800" dirty="0"/>
          </a:p>
        </p:txBody>
      </p:sp>
    </p:spTree>
    <p:extLst>
      <p:ext uri="{BB962C8B-B14F-4D97-AF65-F5344CB8AC3E}">
        <p14:creationId xmlns:p14="http://schemas.microsoft.com/office/powerpoint/2010/main" val="155494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Workshop Activity</a:t>
            </a:r>
          </a:p>
        </p:txBody>
      </p:sp>
      <p:sp>
        <p:nvSpPr>
          <p:cNvPr id="3" name="Content Placeholder 2">
            <a:extLst>
              <a:ext uri="{FF2B5EF4-FFF2-40B4-BE49-F238E27FC236}">
                <a16:creationId xmlns:a16="http://schemas.microsoft.com/office/drawing/2014/main" id="{6DA6D8FE-29BB-BE6A-29E7-070EEC69BECA}"/>
              </a:ext>
            </a:extLst>
          </p:cNvPr>
          <p:cNvSpPr>
            <a:spLocks noGrp="1"/>
          </p:cNvSpPr>
          <p:nvPr>
            <p:ph idx="1"/>
          </p:nvPr>
        </p:nvSpPr>
        <p:spPr>
          <a:xfrm>
            <a:off x="838200" y="1825624"/>
            <a:ext cx="10515600" cy="4879975"/>
          </a:xfrm>
        </p:spPr>
        <p:txBody>
          <a:bodyPr>
            <a:normAutofit fontScale="92500"/>
          </a:bodyPr>
          <a:lstStyle/>
          <a:p>
            <a:pPr marL="228600" lvl="1" indent="0">
              <a:buNone/>
              <a:tabLst>
                <a:tab pos="1319213" algn="l"/>
              </a:tabLst>
            </a:pPr>
            <a:r>
              <a:rPr lang="en-US" sz="2600" dirty="0">
                <a:latin typeface="JoannaMT"/>
              </a:rPr>
              <a:t>South Hero is growing – how should that growth happen in the village areas?</a:t>
            </a:r>
          </a:p>
          <a:p>
            <a:pPr marL="228600" lvl="1" indent="0">
              <a:buNone/>
              <a:tabLst>
                <a:tab pos="1319213" algn="l"/>
              </a:tabLst>
            </a:pPr>
            <a:endParaRPr lang="en-US" sz="2000" dirty="0">
              <a:latin typeface="JoannaMT"/>
            </a:endParaRPr>
          </a:p>
          <a:p>
            <a:pPr lvl="1">
              <a:buFont typeface="Wingdings" panose="05000000000000000000" pitchFamily="2" charset="2"/>
              <a:buChar char="§"/>
              <a:tabLst>
                <a:tab pos="1319213" algn="l"/>
              </a:tabLst>
            </a:pPr>
            <a:r>
              <a:rPr lang="en-US" sz="2000" dirty="0">
                <a:latin typeface="JoannaMT"/>
              </a:rPr>
              <a:t>Work together in 3 groups to allocate new development in the village areas.  </a:t>
            </a:r>
          </a:p>
          <a:p>
            <a:pPr lvl="1">
              <a:buFont typeface="Wingdings" panose="05000000000000000000" pitchFamily="2" charset="2"/>
              <a:buChar char="§"/>
              <a:tabLst>
                <a:tab pos="1319213" algn="l"/>
              </a:tabLst>
            </a:pPr>
            <a:r>
              <a:rPr lang="en-US" sz="2000" dirty="0">
                <a:latin typeface="JoannaMT"/>
              </a:rPr>
              <a:t>Each group has a poster map of the village area, with the entire village district, parcel lines and sizes noted.</a:t>
            </a:r>
          </a:p>
          <a:p>
            <a:pPr lvl="1">
              <a:buFont typeface="Wingdings" panose="05000000000000000000" pitchFamily="2" charset="2"/>
              <a:buChar char="§"/>
              <a:tabLst>
                <a:tab pos="1319213" algn="l"/>
              </a:tabLst>
            </a:pPr>
            <a:r>
              <a:rPr lang="en-US" sz="2000" dirty="0">
                <a:latin typeface="JoannaMT"/>
              </a:rPr>
              <a:t>Each group has small wooden pieces to serve as housing units.  </a:t>
            </a:r>
          </a:p>
          <a:p>
            <a:pPr lvl="2">
              <a:tabLst>
                <a:tab pos="1319213" algn="l"/>
              </a:tabLst>
            </a:pPr>
            <a:r>
              <a:rPr lang="en-US" sz="1800" dirty="0">
                <a:latin typeface="JoannaMT"/>
              </a:rPr>
              <a:t>Small size – Single unit house</a:t>
            </a:r>
          </a:p>
          <a:p>
            <a:pPr lvl="2">
              <a:tabLst>
                <a:tab pos="1319213" algn="l"/>
              </a:tabLst>
            </a:pPr>
            <a:r>
              <a:rPr lang="en-US" sz="1800" dirty="0">
                <a:latin typeface="JoannaMT"/>
              </a:rPr>
              <a:t>Large size – 2-4 unit house</a:t>
            </a:r>
          </a:p>
          <a:p>
            <a:pPr lvl="2">
              <a:tabLst>
                <a:tab pos="1319213" algn="l"/>
              </a:tabLst>
            </a:pPr>
            <a:r>
              <a:rPr lang="en-US" sz="1800" dirty="0">
                <a:latin typeface="JoannaMT"/>
              </a:rPr>
              <a:t>Stack to make stories, combine to make more units</a:t>
            </a:r>
          </a:p>
          <a:p>
            <a:pPr lvl="2">
              <a:tabLst>
                <a:tab pos="1319213" algn="l"/>
              </a:tabLst>
            </a:pPr>
            <a:r>
              <a:rPr lang="en-US" sz="1800" dirty="0">
                <a:latin typeface="JoannaMT"/>
              </a:rPr>
              <a:t>Mark with an X to be a business</a:t>
            </a:r>
          </a:p>
          <a:p>
            <a:pPr marL="228600" lvl="1" indent="0">
              <a:buNone/>
              <a:tabLst>
                <a:tab pos="1319213" algn="l"/>
              </a:tabLst>
            </a:pPr>
            <a:endParaRPr lang="en-US" sz="2000" dirty="0">
              <a:latin typeface="JoannaMT"/>
            </a:endParaRPr>
          </a:p>
          <a:p>
            <a:pPr marL="228600" lvl="1" indent="0">
              <a:buNone/>
              <a:tabLst>
                <a:tab pos="1319213" algn="l"/>
              </a:tabLst>
            </a:pPr>
            <a:r>
              <a:rPr lang="en-US" sz="3000" dirty="0">
                <a:latin typeface="JoannaMT"/>
              </a:rPr>
              <a:t>Allocate: </a:t>
            </a:r>
            <a:r>
              <a:rPr lang="en-US" sz="3000" u="sng" dirty="0">
                <a:latin typeface="JoannaMT"/>
              </a:rPr>
              <a:t>40 to 80 housing units</a:t>
            </a:r>
            <a:r>
              <a:rPr lang="en-US" sz="3000" dirty="0">
                <a:latin typeface="JoannaMT"/>
              </a:rPr>
              <a:t> and </a:t>
            </a:r>
            <a:r>
              <a:rPr lang="en-US" sz="3000" u="sng" dirty="0">
                <a:latin typeface="JoannaMT"/>
              </a:rPr>
              <a:t>5 - 10 businesses </a:t>
            </a:r>
          </a:p>
          <a:p>
            <a:pPr marL="228600" lvl="1" indent="0">
              <a:buNone/>
              <a:tabLst>
                <a:tab pos="1319213" algn="l"/>
              </a:tabLst>
            </a:pPr>
            <a:r>
              <a:rPr lang="en-US" sz="2000" dirty="0">
                <a:latin typeface="JoannaMT"/>
              </a:rPr>
              <a:t>Draw in roads as desired (use pencil first).</a:t>
            </a:r>
          </a:p>
          <a:p>
            <a:endParaRPr lang="en-US" dirty="0"/>
          </a:p>
        </p:txBody>
      </p:sp>
    </p:spTree>
    <p:extLst>
      <p:ext uri="{BB962C8B-B14F-4D97-AF65-F5344CB8AC3E}">
        <p14:creationId xmlns:p14="http://schemas.microsoft.com/office/powerpoint/2010/main" val="112200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56C5-7639-8A1A-A716-2F9739899C6B}"/>
              </a:ext>
            </a:extLst>
          </p:cNvPr>
          <p:cNvSpPr>
            <a:spLocks noGrp="1"/>
          </p:cNvSpPr>
          <p:nvPr>
            <p:ph type="title"/>
          </p:nvPr>
        </p:nvSpPr>
        <p:spPr/>
        <p:txBody>
          <a:bodyPr/>
          <a:lstStyle/>
          <a:p>
            <a:r>
              <a:rPr lang="en-US" dirty="0"/>
              <a:t>Wrap Up</a:t>
            </a:r>
          </a:p>
        </p:txBody>
      </p:sp>
      <p:sp>
        <p:nvSpPr>
          <p:cNvPr id="3" name="Content Placeholder 2">
            <a:extLst>
              <a:ext uri="{FF2B5EF4-FFF2-40B4-BE49-F238E27FC236}">
                <a16:creationId xmlns:a16="http://schemas.microsoft.com/office/drawing/2014/main" id="{104AC807-B5DC-9311-5A20-1891D8352DD2}"/>
              </a:ext>
            </a:extLst>
          </p:cNvPr>
          <p:cNvSpPr>
            <a:spLocks noGrp="1"/>
          </p:cNvSpPr>
          <p:nvPr>
            <p:ph idx="1"/>
          </p:nvPr>
        </p:nvSpPr>
        <p:spPr/>
        <p:txBody>
          <a:bodyPr>
            <a:normAutofit fontScale="92500" lnSpcReduction="10000"/>
          </a:bodyPr>
          <a:lstStyle/>
          <a:p>
            <a:pPr marL="0" indent="0">
              <a:buNone/>
            </a:pPr>
            <a:r>
              <a:rPr lang="en-US" u="sng" dirty="0"/>
              <a:t>Discussion</a:t>
            </a:r>
            <a:r>
              <a:rPr lang="en-US" dirty="0"/>
              <a:t>:</a:t>
            </a:r>
          </a:p>
          <a:p>
            <a:pPr marL="0" indent="0">
              <a:buNone/>
            </a:pPr>
            <a:r>
              <a:rPr lang="en-US" dirty="0"/>
              <a:t>What did each group come up with?</a:t>
            </a:r>
          </a:p>
          <a:p>
            <a:pPr marL="0" indent="0">
              <a:buNone/>
            </a:pPr>
            <a:endParaRPr lang="en-US" dirty="0"/>
          </a:p>
          <a:p>
            <a:pPr marL="0" indent="0">
              <a:buNone/>
            </a:pPr>
            <a:r>
              <a:rPr lang="en-US" u="sng" dirty="0"/>
              <a:t>Next Steps</a:t>
            </a:r>
            <a:r>
              <a:rPr lang="en-US" dirty="0"/>
              <a:t>:</a:t>
            </a:r>
          </a:p>
          <a:p>
            <a:pPr marL="0" indent="0">
              <a:buNone/>
            </a:pPr>
            <a:r>
              <a:rPr lang="en-US" dirty="0"/>
              <a:t>Planning Commission will use the input from tonight to develop a vision for the Town Plan specific to the Village Zoning Districts.</a:t>
            </a:r>
          </a:p>
          <a:p>
            <a:pPr marL="0" indent="0">
              <a:buNone/>
            </a:pPr>
            <a:endParaRPr lang="en-US" dirty="0"/>
          </a:p>
          <a:p>
            <a:pPr marL="0" indent="0">
              <a:buNone/>
            </a:pPr>
            <a:r>
              <a:rPr lang="en-US" u="sng" dirty="0"/>
              <a:t>Questions</a:t>
            </a:r>
            <a:r>
              <a:rPr lang="en-US" dirty="0"/>
              <a:t>:</a:t>
            </a:r>
          </a:p>
          <a:p>
            <a:pPr marL="0" indent="0">
              <a:buNone/>
            </a:pPr>
            <a:r>
              <a:rPr lang="en-US" dirty="0"/>
              <a:t>South Hero Panning Commission</a:t>
            </a:r>
          </a:p>
          <a:p>
            <a:pPr marL="0" indent="0">
              <a:buNone/>
            </a:pPr>
            <a:r>
              <a:rPr lang="en-US" dirty="0"/>
              <a:t>NRPC:  Greta Brunswick (</a:t>
            </a:r>
            <a:r>
              <a:rPr lang="en-US" dirty="0">
                <a:hlinkClick r:id="rId2"/>
              </a:rPr>
              <a:t>gbrunswick@nrpcvt.com</a:t>
            </a:r>
            <a:r>
              <a:rPr lang="en-US" dirty="0"/>
              <a:t>) and Emily Klofft (</a:t>
            </a:r>
            <a:r>
              <a:rPr lang="en-US" dirty="0">
                <a:hlinkClick r:id="rId3"/>
              </a:rPr>
              <a:t>eklofft@nrpcvt.com</a:t>
            </a:r>
            <a:r>
              <a:rPr lang="en-US" dirty="0"/>
              <a:t>)</a:t>
            </a:r>
          </a:p>
        </p:txBody>
      </p:sp>
    </p:spTree>
    <p:extLst>
      <p:ext uri="{BB962C8B-B14F-4D97-AF65-F5344CB8AC3E}">
        <p14:creationId xmlns:p14="http://schemas.microsoft.com/office/powerpoint/2010/main" val="238678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5224"/>
          </a:xfrm>
        </p:spPr>
        <p:txBody>
          <a:bodyPr anchor="b">
            <a:normAutofit fontScale="90000"/>
          </a:bodyPr>
          <a:lstStyle/>
          <a:p>
            <a:pPr algn="ctr"/>
            <a:r>
              <a:rPr lang="en-US" sz="4000" b="1" dirty="0"/>
              <a:t>Goals/Intent of Workshop:</a:t>
            </a:r>
            <a:br>
              <a:rPr lang="en-US" sz="4000" b="1" dirty="0"/>
            </a:br>
            <a:r>
              <a:rPr lang="en-US" sz="4000" b="1" dirty="0"/>
              <a:t>Refine vision for South Hero Villages</a:t>
            </a:r>
          </a:p>
        </p:txBody>
      </p:sp>
      <p:pic>
        <p:nvPicPr>
          <p:cNvPr id="4" name="Picture 3" descr="An arrow hitting a bull's eye target">
            <a:extLst>
              <a:ext uri="{FF2B5EF4-FFF2-40B4-BE49-F238E27FC236}">
                <a16:creationId xmlns:a16="http://schemas.microsoft.com/office/drawing/2014/main" id="{05792318-7DF1-C658-3AA2-6E586E540D14}"/>
              </a:ext>
            </a:extLst>
          </p:cNvPr>
          <p:cNvPicPr>
            <a:picLocks noChangeAspect="1"/>
          </p:cNvPicPr>
          <p:nvPr/>
        </p:nvPicPr>
        <p:blipFill rotWithShape="1">
          <a:blip r:embed="rId2"/>
          <a:srcRect t="29206" b="29414"/>
          <a:stretch/>
        </p:blipFill>
        <p:spPr>
          <a:xfrm>
            <a:off x="838200" y="1825625"/>
            <a:ext cx="10515600" cy="4351338"/>
          </a:xfrm>
          <a:prstGeom prst="rect">
            <a:avLst/>
          </a:prstGeom>
          <a:noFill/>
        </p:spPr>
      </p:pic>
    </p:spTree>
    <p:extLst>
      <p:ext uri="{BB962C8B-B14F-4D97-AF65-F5344CB8AC3E}">
        <p14:creationId xmlns:p14="http://schemas.microsoft.com/office/powerpoint/2010/main" val="20314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Town Plan Update Overview</a:t>
            </a:r>
          </a:p>
        </p:txBody>
      </p:sp>
      <p:graphicFrame>
        <p:nvGraphicFramePr>
          <p:cNvPr id="23" name="Diagram 22">
            <a:extLst>
              <a:ext uri="{FF2B5EF4-FFF2-40B4-BE49-F238E27FC236}">
                <a16:creationId xmlns:a16="http://schemas.microsoft.com/office/drawing/2014/main" id="{91EA0CD2-CD1F-B67B-D232-9228CD8D94D3}"/>
              </a:ext>
            </a:extLst>
          </p:cNvPr>
          <p:cNvGraphicFramePr/>
          <p:nvPr/>
        </p:nvGraphicFramePr>
        <p:xfrm>
          <a:off x="381000" y="2209800"/>
          <a:ext cx="11545530" cy="2523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 Box 19">
            <a:extLst>
              <a:ext uri="{FF2B5EF4-FFF2-40B4-BE49-F238E27FC236}">
                <a16:creationId xmlns:a16="http://schemas.microsoft.com/office/drawing/2014/main" id="{9236217D-AE97-1514-4C81-B85B80314722}"/>
              </a:ext>
            </a:extLst>
          </p:cNvPr>
          <p:cNvSpPr txBox="1">
            <a:spLocks noChangeArrowheads="1"/>
          </p:cNvSpPr>
          <p:nvPr/>
        </p:nvSpPr>
        <p:spPr bwMode="auto">
          <a:xfrm>
            <a:off x="990600" y="2209800"/>
            <a:ext cx="2286000" cy="558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rPr>
              <a:t>Community Events Held</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5" name="Text Box 19">
            <a:extLst>
              <a:ext uri="{FF2B5EF4-FFF2-40B4-BE49-F238E27FC236}">
                <a16:creationId xmlns:a16="http://schemas.microsoft.com/office/drawing/2014/main" id="{1529A77D-0472-8C71-2ECB-A25B1968ACD7}"/>
              </a:ext>
            </a:extLst>
          </p:cNvPr>
          <p:cNvSpPr txBox="1">
            <a:spLocks noChangeArrowheads="1"/>
          </p:cNvSpPr>
          <p:nvPr/>
        </p:nvSpPr>
        <p:spPr bwMode="auto">
          <a:xfrm>
            <a:off x="823452" y="4305299"/>
            <a:ext cx="2362200" cy="154939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457200" marR="0" lvl="0" indent="-457200" defTabSz="914400" rtl="0" eaLnBrk="0" fontAlgn="base" latinLnBrk="0" hangingPunct="0">
              <a:lnSpc>
                <a:spcPct val="100000"/>
              </a:lnSpc>
              <a:spcBef>
                <a:spcPct val="0"/>
              </a:spcBef>
              <a:spcAft>
                <a:spcPct val="0"/>
              </a:spcAft>
              <a:buClrTx/>
              <a:buSzTx/>
              <a:buFontTx/>
              <a:buAutoNum type="arabicParenR"/>
              <a:tabLst/>
            </a:pPr>
            <a:r>
              <a:rPr lang="en-US" altLang="en-US" dirty="0">
                <a:solidFill>
                  <a:srgbClr val="FFFFFF"/>
                </a:solidFill>
                <a:latin typeface="Calibri" panose="020F0502020204030204" pitchFamily="34" charset="0"/>
              </a:rPr>
              <a:t>Survey (June)</a:t>
            </a:r>
          </a:p>
          <a:p>
            <a:pPr marL="457200" marR="0" lvl="0" indent="-457200" defTabSz="914400" rtl="0" eaLnBrk="0" fontAlgn="base" latinLnBrk="0" hangingPunct="0">
              <a:lnSpc>
                <a:spcPct val="100000"/>
              </a:lnSpc>
              <a:spcBef>
                <a:spcPct val="0"/>
              </a:spcBef>
              <a:spcAft>
                <a:spcPct val="0"/>
              </a:spcAft>
              <a:buClrTx/>
              <a:buSzTx/>
              <a:buFontTx/>
              <a:buAutoNum type="arabicParenR"/>
              <a:tabLst/>
            </a:pPr>
            <a:r>
              <a:rPr kumimoji="0" lang="en-US" altLang="en-US" b="0" i="0" u="none" strike="noStrike" cap="none" normalizeH="0" baseline="0" dirty="0">
                <a:ln>
                  <a:noFill/>
                </a:ln>
                <a:solidFill>
                  <a:srgbClr val="FFFFFF"/>
                </a:solidFill>
                <a:effectLst/>
                <a:latin typeface="Calibri" panose="020F0502020204030204" pitchFamily="34" charset="0"/>
              </a:rPr>
              <a:t>Community Cheers &amp; Cheese (June &amp; August)</a:t>
            </a:r>
          </a:p>
          <a:p>
            <a:pPr marL="457200" marR="0" lvl="0" indent="-457200" defTabSz="914400" rtl="0" eaLnBrk="0" fontAlgn="base" latinLnBrk="0" hangingPunct="0">
              <a:lnSpc>
                <a:spcPct val="100000"/>
              </a:lnSpc>
              <a:spcBef>
                <a:spcPct val="0"/>
              </a:spcBef>
              <a:spcAft>
                <a:spcPct val="0"/>
              </a:spcAft>
              <a:buClrTx/>
              <a:buSzTx/>
              <a:buFontTx/>
              <a:buAutoNum type="arabicParenR"/>
              <a:tabLst/>
            </a:pPr>
            <a:r>
              <a:rPr lang="en-US" altLang="en-US" dirty="0">
                <a:solidFill>
                  <a:srgbClr val="FFFFFF"/>
                </a:solidFill>
                <a:latin typeface="Calibri" panose="020F0502020204030204" pitchFamily="34" charset="0"/>
              </a:rPr>
              <a:t>Village Vision Workshop (September)</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6" name="Text Box 20">
            <a:extLst>
              <a:ext uri="{FF2B5EF4-FFF2-40B4-BE49-F238E27FC236}">
                <a16:creationId xmlns:a16="http://schemas.microsoft.com/office/drawing/2014/main" id="{99AF41FF-9466-B217-0AC7-B8C0BF669FF1}"/>
              </a:ext>
            </a:extLst>
          </p:cNvPr>
          <p:cNvSpPr txBox="1">
            <a:spLocks noChangeArrowheads="1"/>
          </p:cNvSpPr>
          <p:nvPr/>
        </p:nvSpPr>
        <p:spPr bwMode="auto">
          <a:xfrm>
            <a:off x="3343311" y="2222090"/>
            <a:ext cx="1949836" cy="558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rPr>
              <a:t>Plan Chapters Drafted</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7" name="Text Box 21">
            <a:extLst>
              <a:ext uri="{FF2B5EF4-FFF2-40B4-BE49-F238E27FC236}">
                <a16:creationId xmlns:a16="http://schemas.microsoft.com/office/drawing/2014/main" id="{FF3D833C-3F73-74BB-3AF8-070D20127D1B}"/>
              </a:ext>
            </a:extLst>
          </p:cNvPr>
          <p:cNvSpPr txBox="1">
            <a:spLocks noChangeArrowheads="1"/>
          </p:cNvSpPr>
          <p:nvPr/>
        </p:nvSpPr>
        <p:spPr bwMode="auto">
          <a:xfrm>
            <a:off x="5418450" y="2222090"/>
            <a:ext cx="1949836" cy="558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rPr>
              <a:t>PC Reviews Draft Plan</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8" name="Text Box 22">
            <a:extLst>
              <a:ext uri="{FF2B5EF4-FFF2-40B4-BE49-F238E27FC236}">
                <a16:creationId xmlns:a16="http://schemas.microsoft.com/office/drawing/2014/main" id="{DD607753-0EAD-1B2B-2290-5A745D6810FB}"/>
              </a:ext>
            </a:extLst>
          </p:cNvPr>
          <p:cNvSpPr txBox="1">
            <a:spLocks noChangeArrowheads="1"/>
          </p:cNvSpPr>
          <p:nvPr/>
        </p:nvSpPr>
        <p:spPr bwMode="auto">
          <a:xfrm>
            <a:off x="7960147" y="2222090"/>
            <a:ext cx="1949836" cy="5588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rPr>
              <a:t>Updated Town Plan Adopted</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9" name="Star: 5 Points 28">
            <a:extLst>
              <a:ext uri="{FF2B5EF4-FFF2-40B4-BE49-F238E27FC236}">
                <a16:creationId xmlns:a16="http://schemas.microsoft.com/office/drawing/2014/main" id="{5398B78F-35BF-8458-BC30-68A4FE7BE2B6}"/>
              </a:ext>
            </a:extLst>
          </p:cNvPr>
          <p:cNvSpPr/>
          <p:nvPr/>
        </p:nvSpPr>
        <p:spPr>
          <a:xfrm>
            <a:off x="2880852" y="3280285"/>
            <a:ext cx="609600" cy="55880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08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1F849-5D1B-7F8E-518C-23E8808C91FD}"/>
              </a:ext>
            </a:extLst>
          </p:cNvPr>
          <p:cNvSpPr>
            <a:spLocks noGrp="1"/>
          </p:cNvSpPr>
          <p:nvPr>
            <p:ph type="title"/>
          </p:nvPr>
        </p:nvSpPr>
        <p:spPr/>
        <p:txBody>
          <a:bodyPr/>
          <a:lstStyle/>
          <a:p>
            <a:r>
              <a:rPr lang="en-US" b="1" dirty="0"/>
              <a:t>A few key demographics…</a:t>
            </a:r>
          </a:p>
        </p:txBody>
      </p:sp>
      <p:graphicFrame>
        <p:nvGraphicFramePr>
          <p:cNvPr id="4" name="Content Placeholder 3">
            <a:extLst>
              <a:ext uri="{FF2B5EF4-FFF2-40B4-BE49-F238E27FC236}">
                <a16:creationId xmlns:a16="http://schemas.microsoft.com/office/drawing/2014/main" id="{32D51CE3-5257-98F6-889F-9D6693B7DE33}"/>
              </a:ext>
            </a:extLst>
          </p:cNvPr>
          <p:cNvGraphicFramePr>
            <a:graphicFrameLocks noGrp="1"/>
          </p:cNvGraphicFramePr>
          <p:nvPr>
            <p:ph idx="1"/>
            <p:extLst>
              <p:ext uri="{D42A27DB-BD31-4B8C-83A1-F6EECF244321}">
                <p14:modId xmlns:p14="http://schemas.microsoft.com/office/powerpoint/2010/main" val="138215407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08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BBF363F-DEB6-187A-032E-4D908F44C182}"/>
              </a:ext>
            </a:extLst>
          </p:cNvPr>
          <p:cNvSpPr>
            <a:spLocks noGrp="1"/>
          </p:cNvSpPr>
          <p:nvPr>
            <p:ph type="title"/>
          </p:nvPr>
        </p:nvSpPr>
        <p:spPr>
          <a:xfrm>
            <a:off x="838200" y="365126"/>
            <a:ext cx="10515600" cy="1145224"/>
          </a:xfrm>
        </p:spPr>
        <p:txBody>
          <a:bodyPr/>
          <a:lstStyle/>
          <a:p>
            <a:r>
              <a:rPr lang="en-US" b="1" dirty="0"/>
              <a:t>Current Housing Characteristics </a:t>
            </a:r>
          </a:p>
        </p:txBody>
      </p:sp>
      <p:graphicFrame>
        <p:nvGraphicFramePr>
          <p:cNvPr id="4" name="Content Placeholder 2">
            <a:extLst>
              <a:ext uri="{FF2B5EF4-FFF2-40B4-BE49-F238E27FC236}">
                <a16:creationId xmlns:a16="http://schemas.microsoft.com/office/drawing/2014/main" id="{C50769AC-4CBB-6831-1E07-5C7893C4D7D2}"/>
              </a:ext>
            </a:extLst>
          </p:cNvPr>
          <p:cNvGraphicFramePr>
            <a:graphicFrameLocks noGrp="1"/>
          </p:cNvGraphicFramePr>
          <p:nvPr>
            <p:ph idx="1"/>
            <p:extLst>
              <p:ext uri="{D42A27DB-BD31-4B8C-83A1-F6EECF244321}">
                <p14:modId xmlns:p14="http://schemas.microsoft.com/office/powerpoint/2010/main" val="3703838897"/>
              </p:ext>
            </p:extLst>
          </p:nvPr>
        </p:nvGraphicFramePr>
        <p:xfrm>
          <a:off x="228600" y="1828799"/>
          <a:ext cx="11430000" cy="4419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273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C84E-1745-9034-43CE-51BA5CE1C78E}"/>
              </a:ext>
            </a:extLst>
          </p:cNvPr>
          <p:cNvSpPr>
            <a:spLocks noGrp="1"/>
          </p:cNvSpPr>
          <p:nvPr>
            <p:ph type="title"/>
          </p:nvPr>
        </p:nvSpPr>
        <p:spPr>
          <a:xfrm>
            <a:off x="838200" y="365126"/>
            <a:ext cx="10515600" cy="1145224"/>
          </a:xfrm>
        </p:spPr>
        <p:txBody>
          <a:bodyPr anchor="b">
            <a:normAutofit/>
          </a:bodyPr>
          <a:lstStyle/>
          <a:p>
            <a:r>
              <a:rPr lang="en-US" b="1" dirty="0"/>
              <a:t>Forecasting Future Needs</a:t>
            </a:r>
          </a:p>
        </p:txBody>
      </p:sp>
      <p:graphicFrame>
        <p:nvGraphicFramePr>
          <p:cNvPr id="5" name="Content Placeholder 2">
            <a:extLst>
              <a:ext uri="{FF2B5EF4-FFF2-40B4-BE49-F238E27FC236}">
                <a16:creationId xmlns:a16="http://schemas.microsoft.com/office/drawing/2014/main" id="{B35629C5-AF0F-F202-BDAC-CB1499E7D42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96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E02B-CFBF-644D-6E60-FF8914B01469}"/>
              </a:ext>
            </a:extLst>
          </p:cNvPr>
          <p:cNvSpPr>
            <a:spLocks noGrp="1"/>
          </p:cNvSpPr>
          <p:nvPr>
            <p:ph type="title"/>
          </p:nvPr>
        </p:nvSpPr>
        <p:spPr/>
        <p:txBody>
          <a:bodyPr/>
          <a:lstStyle/>
          <a:p>
            <a:r>
              <a:rPr lang="en-US" b="1" dirty="0"/>
              <a:t>Estimated Future Housing Needs</a:t>
            </a:r>
          </a:p>
        </p:txBody>
      </p:sp>
      <p:graphicFrame>
        <p:nvGraphicFramePr>
          <p:cNvPr id="3" name="Chart 2">
            <a:extLst>
              <a:ext uri="{FF2B5EF4-FFF2-40B4-BE49-F238E27FC236}">
                <a16:creationId xmlns:a16="http://schemas.microsoft.com/office/drawing/2014/main" id="{8978EEA5-CDFF-D27F-F39A-E4988D9AC02C}"/>
              </a:ext>
            </a:extLst>
          </p:cNvPr>
          <p:cNvGraphicFramePr>
            <a:graphicFrameLocks/>
          </p:cNvGraphicFramePr>
          <p:nvPr>
            <p:extLst>
              <p:ext uri="{D42A27DB-BD31-4B8C-83A1-F6EECF244321}">
                <p14:modId xmlns:p14="http://schemas.microsoft.com/office/powerpoint/2010/main" val="365612621"/>
              </p:ext>
            </p:extLst>
          </p:nvPr>
        </p:nvGraphicFramePr>
        <p:xfrm>
          <a:off x="34413" y="1646876"/>
          <a:ext cx="11700387" cy="51150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7">
            <a:extLst>
              <a:ext uri="{FF2B5EF4-FFF2-40B4-BE49-F238E27FC236}">
                <a16:creationId xmlns:a16="http://schemas.microsoft.com/office/drawing/2014/main" id="{FBCB1A10-46AF-A2B6-F36C-788A91E56687}"/>
              </a:ext>
            </a:extLst>
          </p:cNvPr>
          <p:cNvGraphicFramePr>
            <a:graphicFrameLocks noGrp="1"/>
          </p:cNvGraphicFramePr>
          <p:nvPr>
            <p:extLst>
              <p:ext uri="{D42A27DB-BD31-4B8C-83A1-F6EECF244321}">
                <p14:modId xmlns:p14="http://schemas.microsoft.com/office/powerpoint/2010/main" val="3010815251"/>
              </p:ext>
            </p:extLst>
          </p:nvPr>
        </p:nvGraphicFramePr>
        <p:xfrm>
          <a:off x="7391400" y="228600"/>
          <a:ext cx="4648200" cy="1381760"/>
        </p:xfrm>
        <a:graphic>
          <a:graphicData uri="http://schemas.openxmlformats.org/drawingml/2006/table">
            <a:tbl>
              <a:tblPr firstRow="1" bandRow="1">
                <a:tableStyleId>{284E427A-3D55-4303-BF80-6455036E1DE7}</a:tableStyleId>
              </a:tblPr>
              <a:tblGrid>
                <a:gridCol w="2324100">
                  <a:extLst>
                    <a:ext uri="{9D8B030D-6E8A-4147-A177-3AD203B41FA5}">
                      <a16:colId xmlns:a16="http://schemas.microsoft.com/office/drawing/2014/main" val="1401240936"/>
                    </a:ext>
                  </a:extLst>
                </a:gridCol>
                <a:gridCol w="2324100">
                  <a:extLst>
                    <a:ext uri="{9D8B030D-6E8A-4147-A177-3AD203B41FA5}">
                      <a16:colId xmlns:a16="http://schemas.microsoft.com/office/drawing/2014/main" val="2736534600"/>
                    </a:ext>
                  </a:extLst>
                </a:gridCol>
              </a:tblGrid>
              <a:tr h="252306">
                <a:tc>
                  <a:txBody>
                    <a:bodyPr/>
                    <a:lstStyle/>
                    <a:p>
                      <a:r>
                        <a:rPr lang="en-US" dirty="0"/>
                        <a:t>Year</a:t>
                      </a:r>
                    </a:p>
                  </a:txBody>
                  <a:tcPr/>
                </a:tc>
                <a:tc>
                  <a:txBody>
                    <a:bodyPr/>
                    <a:lstStyle/>
                    <a:p>
                      <a:r>
                        <a:rPr lang="en-US" dirty="0"/>
                        <a:t>New Housing Units (vs. 2020)</a:t>
                      </a:r>
                    </a:p>
                  </a:txBody>
                  <a:tcPr/>
                </a:tc>
                <a:extLst>
                  <a:ext uri="{0D108BD9-81ED-4DB2-BD59-A6C34878D82A}">
                    <a16:rowId xmlns:a16="http://schemas.microsoft.com/office/drawing/2014/main" val="1830442757"/>
                  </a:ext>
                </a:extLst>
              </a:tr>
              <a:tr h="370840">
                <a:tc>
                  <a:txBody>
                    <a:bodyPr/>
                    <a:lstStyle/>
                    <a:p>
                      <a:r>
                        <a:rPr lang="en-US" dirty="0"/>
                        <a:t>2030</a:t>
                      </a:r>
                    </a:p>
                  </a:txBody>
                  <a:tcPr/>
                </a:tc>
                <a:tc>
                  <a:txBody>
                    <a:bodyPr/>
                    <a:lstStyle/>
                    <a:p>
                      <a:r>
                        <a:rPr lang="en-US" dirty="0"/>
                        <a:t>40</a:t>
                      </a:r>
                    </a:p>
                  </a:txBody>
                  <a:tcPr/>
                </a:tc>
                <a:extLst>
                  <a:ext uri="{0D108BD9-81ED-4DB2-BD59-A6C34878D82A}">
                    <a16:rowId xmlns:a16="http://schemas.microsoft.com/office/drawing/2014/main" val="3088694134"/>
                  </a:ext>
                </a:extLst>
              </a:tr>
              <a:tr h="370840">
                <a:tc>
                  <a:txBody>
                    <a:bodyPr/>
                    <a:lstStyle/>
                    <a:p>
                      <a:r>
                        <a:rPr lang="en-US" dirty="0"/>
                        <a:t>2040</a:t>
                      </a:r>
                    </a:p>
                  </a:txBody>
                  <a:tcPr/>
                </a:tc>
                <a:tc>
                  <a:txBody>
                    <a:bodyPr/>
                    <a:lstStyle/>
                    <a:p>
                      <a:r>
                        <a:rPr lang="en-US" dirty="0"/>
                        <a:t>80</a:t>
                      </a:r>
                    </a:p>
                  </a:txBody>
                  <a:tcPr/>
                </a:tc>
                <a:extLst>
                  <a:ext uri="{0D108BD9-81ED-4DB2-BD59-A6C34878D82A}">
                    <a16:rowId xmlns:a16="http://schemas.microsoft.com/office/drawing/2014/main" val="1339172340"/>
                  </a:ext>
                </a:extLst>
              </a:tr>
            </a:tbl>
          </a:graphicData>
        </a:graphic>
      </p:graphicFrame>
    </p:spTree>
    <p:extLst>
      <p:ext uri="{BB962C8B-B14F-4D97-AF65-F5344CB8AC3E}">
        <p14:creationId xmlns:p14="http://schemas.microsoft.com/office/powerpoint/2010/main" val="54836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Planning South Hero’s Villages – Recent History</a:t>
            </a:r>
          </a:p>
        </p:txBody>
      </p:sp>
      <p:sp>
        <p:nvSpPr>
          <p:cNvPr id="3" name="Content Placeholder 2">
            <a:extLst>
              <a:ext uri="{FF2B5EF4-FFF2-40B4-BE49-F238E27FC236}">
                <a16:creationId xmlns:a16="http://schemas.microsoft.com/office/drawing/2014/main" id="{18EF8B1E-1C83-E7C5-3C6D-E494CF647022}"/>
              </a:ext>
            </a:extLst>
          </p:cNvPr>
          <p:cNvSpPr>
            <a:spLocks noGrp="1"/>
          </p:cNvSpPr>
          <p:nvPr>
            <p:ph idx="1"/>
          </p:nvPr>
        </p:nvSpPr>
        <p:spPr>
          <a:xfrm>
            <a:off x="838200" y="1828800"/>
            <a:ext cx="10515600" cy="4876800"/>
          </a:xfrm>
        </p:spPr>
        <p:txBody>
          <a:bodyPr>
            <a:normAutofit lnSpcReduction="10000"/>
          </a:bodyPr>
          <a:lstStyle/>
          <a:p>
            <a:pPr marL="0" indent="0" algn="l">
              <a:spcBef>
                <a:spcPts val="1000"/>
              </a:spcBef>
              <a:buNone/>
            </a:pPr>
            <a:r>
              <a:rPr lang="en-US" sz="1800" u="sng" dirty="0">
                <a:latin typeface="JoannaMT"/>
              </a:rPr>
              <a:t>Village Working Group (2000)</a:t>
            </a:r>
          </a:p>
          <a:p>
            <a:pPr lvl="1"/>
            <a:r>
              <a:rPr lang="en-US" sz="1600" dirty="0">
                <a:latin typeface="JoannaMT"/>
              </a:rPr>
              <a:t>"Develop a vibrant village, where all can live and travel safely.“</a:t>
            </a:r>
          </a:p>
          <a:p>
            <a:pPr lvl="1"/>
            <a:r>
              <a:rPr lang="en-US" sz="1600" dirty="0">
                <a:latin typeface="JoannaMT"/>
              </a:rPr>
              <a:t>South Hero Traffic Calming Plan (2001)</a:t>
            </a:r>
          </a:p>
          <a:p>
            <a:pPr marL="0" indent="0" algn="l">
              <a:buNone/>
            </a:pPr>
            <a:r>
              <a:rPr lang="en-US" sz="1800" u="sng" dirty="0">
                <a:latin typeface="JoannaMT"/>
              </a:rPr>
              <a:t>Findings of Northwest VT Project (2006)</a:t>
            </a:r>
          </a:p>
          <a:p>
            <a:pPr lvl="1"/>
            <a:r>
              <a:rPr lang="en-US" sz="1600" dirty="0">
                <a:latin typeface="JoannaMT"/>
              </a:rPr>
              <a:t>Buildout Analysis under current zoning shows future development spread out throughout town, not concentrated in the village areas.</a:t>
            </a:r>
          </a:p>
          <a:p>
            <a:pPr lvl="1"/>
            <a:r>
              <a:rPr lang="en-US" sz="1600" dirty="0">
                <a:latin typeface="JoannaMT"/>
              </a:rPr>
              <a:t>Soils, based on capacity for on‐site septic systems, are controlling development in town, while zoning has little effect.</a:t>
            </a:r>
          </a:p>
          <a:p>
            <a:pPr lvl="1"/>
            <a:r>
              <a:rPr lang="en-US" sz="1600" dirty="0">
                <a:latin typeface="JoannaMT"/>
              </a:rPr>
              <a:t>Sprawl along transportation corridors is likely to occur at full buildout under current regulations.</a:t>
            </a:r>
          </a:p>
          <a:p>
            <a:pPr lvl="1"/>
            <a:r>
              <a:rPr lang="en-US" sz="1600" dirty="0">
                <a:latin typeface="JoannaMT"/>
              </a:rPr>
              <a:t>Affordable housing may not be a part of future development based on land value, second home development, and no village area to encourage density.</a:t>
            </a:r>
          </a:p>
          <a:p>
            <a:pPr marL="0" indent="0">
              <a:spcBef>
                <a:spcPts val="1000"/>
              </a:spcBef>
              <a:buNone/>
            </a:pPr>
            <a:r>
              <a:rPr lang="en-US" sz="1800" u="sng" dirty="0">
                <a:latin typeface="JoannaMT"/>
              </a:rPr>
              <a:t>South Hero Town Plan (2009 and 2015)</a:t>
            </a:r>
          </a:p>
          <a:p>
            <a:pPr lvl="1"/>
            <a:r>
              <a:rPr lang="en-US" sz="1600" dirty="0">
                <a:latin typeface="JoannaMT"/>
              </a:rPr>
              <a:t>The Town should define village areas in the zoning regulations, encourage development there and take steps to improve their appearance, establish sign and height standards, and set and enforce appropriate speed limits. (2009  and 2015)</a:t>
            </a:r>
          </a:p>
          <a:p>
            <a:pPr lvl="1"/>
            <a:r>
              <a:rPr lang="en-US" sz="1600" dirty="0">
                <a:latin typeface="JoannaMT"/>
              </a:rPr>
              <a:t>Proposed Land Use Map showing village districts (2009 and 2015)</a:t>
            </a:r>
          </a:p>
          <a:p>
            <a:pPr lvl="1"/>
            <a:r>
              <a:rPr lang="en-US" sz="1600" dirty="0">
                <a:latin typeface="JoannaMT"/>
              </a:rPr>
              <a:t>Develop form based zoning for villages (2015)</a:t>
            </a:r>
          </a:p>
          <a:p>
            <a:pPr algn="l">
              <a:spcBef>
                <a:spcPts val="1000"/>
              </a:spcBef>
            </a:pPr>
            <a:endParaRPr lang="en-US" sz="1600" dirty="0">
              <a:latin typeface="JoannaMT"/>
            </a:endParaRPr>
          </a:p>
          <a:p>
            <a:endParaRPr lang="en-US" dirty="0"/>
          </a:p>
        </p:txBody>
      </p:sp>
    </p:spTree>
    <p:extLst>
      <p:ext uri="{BB962C8B-B14F-4D97-AF65-F5344CB8AC3E}">
        <p14:creationId xmlns:p14="http://schemas.microsoft.com/office/powerpoint/2010/main" val="9031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ITY SKETCH 16X9">
  <a:themeElements>
    <a:clrScheme name="Custom 10">
      <a:dk1>
        <a:srgbClr val="BD582C"/>
      </a:dk1>
      <a:lt1>
        <a:sysClr val="window" lastClr="FFFFFF"/>
      </a:lt1>
      <a:dk2>
        <a:srgbClr val="637052"/>
      </a:dk2>
      <a:lt2>
        <a:srgbClr val="CCDDEA"/>
      </a:lt2>
      <a:accent1>
        <a:srgbClr val="CCDDEA"/>
      </a:accent1>
      <a:accent2>
        <a:srgbClr val="F3B46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3.potx" id="{55B65C5C-2110-41C9-9432-67D739EC5CFC}" vid="{FDE12540-4521-4F30-863D-D54DD2EE1C3B}"/>
    </a:ext>
  </a:extLst>
</a:theme>
</file>

<file path=ppt/theme/theme2.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office city sketch presentation background (widescreen)</Template>
  <TotalTime>1521</TotalTime>
  <Words>1205</Words>
  <Application>Microsoft Office PowerPoint</Application>
  <PresentationFormat>Widescreen</PresentationFormat>
  <Paragraphs>161</Paragraphs>
  <Slides>25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Century Schoolbook</vt:lpstr>
      <vt:lpstr>JoannaMT</vt:lpstr>
      <vt:lpstr>Times New Roman</vt:lpstr>
      <vt:lpstr>Wingdings</vt:lpstr>
      <vt:lpstr>CITY SKETCH 16X9</vt:lpstr>
      <vt:lpstr>South Hero Village Visioning Workshop</vt:lpstr>
      <vt:lpstr>Outline</vt:lpstr>
      <vt:lpstr>Goals/Intent of Workshop: Refine vision for South Hero Villages</vt:lpstr>
      <vt:lpstr>Town Plan Update Overview</vt:lpstr>
      <vt:lpstr>A few key demographics…</vt:lpstr>
      <vt:lpstr>Current Housing Characteristics </vt:lpstr>
      <vt:lpstr>Forecasting Future Needs</vt:lpstr>
      <vt:lpstr>Estimated Future Housing Needs</vt:lpstr>
      <vt:lpstr>Planning South Hero’s Villages – Recent History</vt:lpstr>
      <vt:lpstr>Planning South Hero’s Villages  – Recent History</vt:lpstr>
      <vt:lpstr>Village Districts – 2020 Zoning Vision/Purpose</vt:lpstr>
      <vt:lpstr>Village District Zoning</vt:lpstr>
      <vt:lpstr>Designated Village Center (Not Related to Zoning)</vt:lpstr>
      <vt:lpstr>Visualizing Density and Future Growth: Spreading Out or Growing In</vt:lpstr>
      <vt:lpstr>Visualizing Density Quiz</vt:lpstr>
      <vt:lpstr>PowerPoint Presentation</vt:lpstr>
      <vt:lpstr>PowerPoint Presentation</vt:lpstr>
      <vt:lpstr>PowerPoint Presentation</vt:lpstr>
      <vt:lpstr>PowerPoint Presentation</vt:lpstr>
      <vt:lpstr>2023 Town Plan =  Opportunity to further develop vision for village districts</vt:lpstr>
      <vt:lpstr>2020 Planning Survey</vt:lpstr>
      <vt:lpstr>2020 Planning Survey</vt:lpstr>
      <vt:lpstr>Flip Chart Discussion</vt:lpstr>
      <vt:lpstr>Workshop Activity</vt:lpstr>
      <vt:lpstr>Wrap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Greta Brunswick</dc:creator>
  <cp:lastModifiedBy>Greta Brunswick</cp:lastModifiedBy>
  <cp:revision>10</cp:revision>
  <cp:lastPrinted>2022-09-07T18:34:21Z</cp:lastPrinted>
  <dcterms:created xsi:type="dcterms:W3CDTF">2022-08-29T20:24:11Z</dcterms:created>
  <dcterms:modified xsi:type="dcterms:W3CDTF">2022-09-07T20:03:59Z</dcterms:modified>
</cp:coreProperties>
</file>