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86" r:id="rId5"/>
    <p:sldId id="287" r:id="rId6"/>
    <p:sldId id="288" r:id="rId7"/>
    <p:sldId id="290" r:id="rId8"/>
    <p:sldId id="292" r:id="rId9"/>
    <p:sldId id="289" r:id="rId10"/>
    <p:sldId id="295" r:id="rId11"/>
    <p:sldId id="291" r:id="rId12"/>
    <p:sldId id="308" r:id="rId13"/>
  </p:sldIdLst>
  <p:sldSz cx="18288000" cy="10287000"/>
  <p:notesSz cx="6858000" cy="9144000"/>
  <p:embeddedFontLst>
    <p:embeddedFont>
      <p:font typeface="Source Sans Pro Bold" charset="0"/>
      <p:regular r:id="rId15"/>
      <p:bold r:id="rId16"/>
    </p:embeddedFont>
    <p:embeddedFont>
      <p:font typeface="Calibri" pitchFamily="34" charset="0"/>
      <p:regular r:id="rId17"/>
      <p:bold r:id="rId18"/>
      <p:italic r:id="rId19"/>
      <p:boldItalic r:id="rId20"/>
    </p:embeddedFont>
    <p:embeddedFont>
      <p:font typeface="Source Sans Pro" charset="0"/>
      <p:regular r:id="rId21"/>
      <p:bold r:id="rId22"/>
      <p:italic r:id="rId23"/>
      <p:boldItalic r:id="rId24"/>
    </p:embeddedFont>
    <p:embeddedFont>
      <p:font typeface="Noto Serif" charset="0"/>
      <p:regular r:id="rId25"/>
      <p:bold r:id="rId26"/>
      <p:italic r:id="rId27"/>
      <p:boldItalic r:id="rId28"/>
    </p:embeddedFont>
    <p:embeddedFont>
      <p:font typeface="Baskerville Old Face"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56874"/>
    <a:srgbClr val="A0C6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3A1E6-DC4B-4AC8-8646-03C5E73B0C61}" v="7" dt="2024-05-15T19:49:12.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18" autoAdjust="0"/>
  </p:normalViewPr>
  <p:slideViewPr>
    <p:cSldViewPr snapToGrid="0">
      <p:cViewPr varScale="1">
        <p:scale>
          <a:sx n="36" d="100"/>
          <a:sy n="36" d="100"/>
        </p:scale>
        <p:origin x="-1296" y="-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00C26-09F9-4D92-B160-086124580456}" type="datetimeFigureOut">
              <a:rPr lang="en-US" smtClean="0"/>
              <a:pPr/>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A5EE5-4C87-4150-8B13-FCAC19F42BEF}" type="slidenum">
              <a:rPr lang="en-US" smtClean="0"/>
              <a:pPr/>
              <a:t>‹#›</a:t>
            </a:fld>
            <a:endParaRPr lang="en-US"/>
          </a:p>
        </p:txBody>
      </p:sp>
    </p:spTree>
    <p:extLst>
      <p:ext uri="{BB962C8B-B14F-4D97-AF65-F5344CB8AC3E}">
        <p14:creationId xmlns:p14="http://schemas.microsoft.com/office/powerpoint/2010/main" xmlns="" val="115203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92E6E"/>
                </a:solidFill>
                <a:effectLst/>
                <a:latin typeface="inherit"/>
              </a:rPr>
              <a:t>"</a:t>
            </a:r>
            <a:r>
              <a:rPr lang="en-US" b="0" i="1" dirty="0">
                <a:solidFill>
                  <a:srgbClr val="222222"/>
                </a:solidFill>
                <a:effectLst/>
                <a:latin typeface="inherit"/>
              </a:rPr>
              <a:t>A true friendship is defined by knowing someone has your back, no matter what. A good friend will watch out for you and ensure you are safe, feel supported, and are loved. A good friend will never purposely lead you into making decisions or taking actions that aren't good for you. </a:t>
            </a:r>
            <a:r>
              <a:rPr lang="en-US" b="0" i="1">
                <a:solidFill>
                  <a:srgbClr val="222222"/>
                </a:solidFill>
                <a:effectLst/>
                <a:latin typeface="inherit"/>
              </a:rPr>
              <a:t>A true friend will always have your best interests at heart." ~Lia Miller</a:t>
            </a:r>
          </a:p>
          <a:p>
            <a:endParaRPr lang="en-US" b="0" i="1" dirty="0">
              <a:solidFill>
                <a:srgbClr val="222222"/>
              </a:solidFill>
              <a:effectLst/>
              <a:latin typeface="inherit"/>
            </a:endParaRPr>
          </a:p>
          <a:p>
            <a:pPr algn="l" rtl="0" fontAlgn="base"/>
            <a:r>
              <a:rPr lang="en-US" b="0" i="0" dirty="0">
                <a:solidFill>
                  <a:srgbClr val="092E6E"/>
                </a:solidFill>
                <a:effectLst/>
                <a:latin typeface="var(--ricos-custom-p-font-family,unset)"/>
              </a:rPr>
              <a:t>The definition above from writer Lia Miller reveals that friendship is about feeling safe, supported, and loved. When I apply this definition to our work throughout the watershed here in northern Vermont, I see a number of parallels to our work as the Friends of Northern Lake Champlain. </a:t>
            </a:r>
          </a:p>
          <a:p>
            <a:endParaRPr lang="en-US" dirty="0"/>
          </a:p>
        </p:txBody>
      </p:sp>
      <p:sp>
        <p:nvSpPr>
          <p:cNvPr id="4" name="Slide Number Placeholder 3"/>
          <p:cNvSpPr>
            <a:spLocks noGrp="1"/>
          </p:cNvSpPr>
          <p:nvPr>
            <p:ph type="sldNum" sz="quarter" idx="5"/>
          </p:nvPr>
        </p:nvSpPr>
        <p:spPr/>
        <p:txBody>
          <a:bodyPr/>
          <a:lstStyle/>
          <a:p>
            <a:fld id="{22DA5EE5-4C87-4150-8B13-FCAC19F42BEF}" type="slidenum">
              <a:rPr lang="en-US" smtClean="0"/>
              <a:pPr/>
              <a:t>1</a:t>
            </a:fld>
            <a:endParaRPr lang="en-US"/>
          </a:p>
        </p:txBody>
      </p:sp>
    </p:spTree>
    <p:extLst>
      <p:ext uri="{BB962C8B-B14F-4D97-AF65-F5344CB8AC3E}">
        <p14:creationId xmlns:p14="http://schemas.microsoft.com/office/powerpoint/2010/main" xmlns="" val="255648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organization was formed close to 20 years ago by several Highgate Springs and Swanton residents who were focused on removing the causeways thought to be obstructing the natural flow between Missisquoi Bay and the Inland Sea of Lake Champlain.</a:t>
            </a:r>
          </a:p>
          <a:p>
            <a:endParaRPr lang="en-US"/>
          </a:p>
          <a:p>
            <a:r>
              <a:rPr lang="en-US"/>
              <a:t>Their work was critical in informing the Clean Water Act of 2015 also known as the Clean Water Initiative/Act 64</a:t>
            </a:r>
          </a:p>
        </p:txBody>
      </p:sp>
      <p:sp>
        <p:nvSpPr>
          <p:cNvPr id="4" name="Slide Number Placeholder 3"/>
          <p:cNvSpPr>
            <a:spLocks noGrp="1"/>
          </p:cNvSpPr>
          <p:nvPr>
            <p:ph type="sldNum" sz="quarter" idx="5"/>
          </p:nvPr>
        </p:nvSpPr>
        <p:spPr/>
        <p:txBody>
          <a:bodyPr/>
          <a:lstStyle/>
          <a:p>
            <a:fld id="{22DA5EE5-4C87-4150-8B13-FCAC19F42BEF}" type="slidenum">
              <a:rPr lang="en-US" smtClean="0"/>
              <a:pPr/>
              <a:t>3</a:t>
            </a:fld>
            <a:endParaRPr lang="en-US"/>
          </a:p>
        </p:txBody>
      </p:sp>
    </p:spTree>
    <p:extLst>
      <p:ext uri="{BB962C8B-B14F-4D97-AF65-F5344CB8AC3E}">
        <p14:creationId xmlns:p14="http://schemas.microsoft.com/office/powerpoint/2010/main" xmlns="" val="304251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92E6E"/>
                </a:solidFill>
                <a:effectLst/>
                <a:latin typeface="poppins-semibold"/>
              </a:rPr>
              <a:t>Blue-green algae is one of the major concerns for water quality in the Northeast Arm and Missisquoi Bay.  </a:t>
            </a:r>
            <a:r>
              <a:rPr lang="en-US" b="0" i="1">
                <a:solidFill>
                  <a:srgbClr val="092E6E"/>
                </a:solidFill>
                <a:effectLst/>
                <a:latin typeface="poppins-semibold"/>
              </a:rPr>
              <a:t>It is for this reason that FNLC has prioritized projects that manage and reduce phosphorus runoff before it reaches the Lake. </a:t>
            </a:r>
            <a:r>
              <a:rPr lang="en-US" b="0" i="0">
                <a:solidFill>
                  <a:srgbClr val="092E6E"/>
                </a:solidFill>
                <a:effectLst/>
                <a:latin typeface="poppins-semibold"/>
              </a:rPr>
              <a:t>We work with municipalities, landowners, and community members to assess areas of concern and implement projects that reduce nutrient loading.</a:t>
            </a:r>
            <a:endParaRPr lang="en-US"/>
          </a:p>
        </p:txBody>
      </p:sp>
      <p:sp>
        <p:nvSpPr>
          <p:cNvPr id="4" name="Slide Number Placeholder 3"/>
          <p:cNvSpPr>
            <a:spLocks noGrp="1"/>
          </p:cNvSpPr>
          <p:nvPr>
            <p:ph type="sldNum" sz="quarter" idx="5"/>
          </p:nvPr>
        </p:nvSpPr>
        <p:spPr/>
        <p:txBody>
          <a:bodyPr/>
          <a:lstStyle/>
          <a:p>
            <a:fld id="{22DA5EE5-4C87-4150-8B13-FCAC19F42BEF}" type="slidenum">
              <a:rPr lang="en-US" smtClean="0"/>
              <a:pPr/>
              <a:t>4</a:t>
            </a:fld>
            <a:endParaRPr lang="en-US"/>
          </a:p>
        </p:txBody>
      </p:sp>
    </p:spTree>
    <p:extLst>
      <p:ext uri="{BB962C8B-B14F-4D97-AF65-F5344CB8AC3E}">
        <p14:creationId xmlns:p14="http://schemas.microsoft.com/office/powerpoint/2010/main" xmlns="" val="329690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Northern Lake Champlain Direct Drainages (North Lake Basin) includes the northern section of Lake Champlain, beginning just south of the Ferrisburgh and Charlotte town-line and ending at the Canadian border, and all Vermont surface waters in the drainage, except the three-major river watersheds that drain directly into this section of the Lake</a:t>
            </a:r>
          </a:p>
          <a:p>
            <a:endParaRPr lang="en-US" b="0" i="0">
              <a:solidFill>
                <a:srgbClr val="304E4E"/>
              </a:solidFill>
              <a:effectLst/>
              <a:latin typeface="Noto Serif" panose="020F0502020204030204" pitchFamily="18" charset="0"/>
            </a:endParaRPr>
          </a:p>
          <a:p>
            <a:r>
              <a:rPr lang="en-US" b="0" i="0">
                <a:solidFill>
                  <a:srgbClr val="304E4E"/>
                </a:solidFill>
                <a:effectLst/>
                <a:latin typeface="Noto Serif" panose="020F0502020204030204" pitchFamily="18" charset="0"/>
              </a:rPr>
              <a:t>The Missisquoi Bay watershed extends from the eastern slopes of the Jay Range to Lake Champlain's Missisquoi Bay. The three largest rivers in the basin, the Missisquoi, the Pike and the Rock, loop north into Quebec and then back into Vermont. The map below identifies the other tributaries as well as towns within the watershed.</a:t>
            </a:r>
            <a:endParaRPr lang="en-US"/>
          </a:p>
        </p:txBody>
      </p:sp>
      <p:sp>
        <p:nvSpPr>
          <p:cNvPr id="4" name="Slide Number Placeholder 3"/>
          <p:cNvSpPr>
            <a:spLocks noGrp="1"/>
          </p:cNvSpPr>
          <p:nvPr>
            <p:ph type="sldNum" sz="quarter" idx="5"/>
          </p:nvPr>
        </p:nvSpPr>
        <p:spPr/>
        <p:txBody>
          <a:bodyPr/>
          <a:lstStyle/>
          <a:p>
            <a:fld id="{22DA5EE5-4C87-4150-8B13-FCAC19F42BEF}" type="slidenum">
              <a:rPr lang="en-US" smtClean="0"/>
              <a:pPr/>
              <a:t>6</a:t>
            </a:fld>
            <a:endParaRPr lang="en-US"/>
          </a:p>
        </p:txBody>
      </p:sp>
    </p:spTree>
    <p:extLst>
      <p:ext uri="{BB962C8B-B14F-4D97-AF65-F5344CB8AC3E}">
        <p14:creationId xmlns:p14="http://schemas.microsoft.com/office/powerpoint/2010/main" xmlns="" val="150132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highlight>
                  <a:srgbClr val="FFFFFF"/>
                </a:highlight>
                <a:latin typeface="Baskerville Old Face" panose="02020602080505020303" pitchFamily="18" charset="0"/>
              </a:rPr>
              <a:t>FNLC Shoreline Social in 2023 @ Keeler Bay Marina </a:t>
            </a:r>
          </a:p>
          <a:p>
            <a:pPr algn="l" rtl="0" fontAlgn="base"/>
            <a:r>
              <a:rPr lang="en-US" sz="1800" b="0" i="0" dirty="0">
                <a:solidFill>
                  <a:srgbClr val="000000"/>
                </a:solidFill>
                <a:effectLst/>
                <a:highlight>
                  <a:srgbClr val="FFFFFF"/>
                </a:highlight>
                <a:latin typeface="Baskerville Old Face" panose="02020602080505020303" pitchFamily="18" charset="0"/>
              </a:rPr>
              <a:t>Lake Wise Assessments 8 completed/3 awards</a:t>
            </a:r>
          </a:p>
          <a:p>
            <a:pPr algn="l" rtl="0" fontAlgn="base"/>
            <a:endParaRPr lang="en-US" sz="1800" b="0" i="0" dirty="0">
              <a:solidFill>
                <a:srgbClr val="000000"/>
              </a:solidFill>
              <a:effectLst/>
              <a:highlight>
                <a:srgbClr val="FFFFFF"/>
              </a:highlight>
              <a:latin typeface="Baskerville Old Face" panose="02020602080505020303" pitchFamily="18" charset="0"/>
            </a:endParaRPr>
          </a:p>
          <a:p>
            <a:pPr algn="l" rtl="0" fontAlgn="base"/>
            <a:r>
              <a:rPr lang="en-US" sz="1800" b="0" i="0" dirty="0">
                <a:solidFill>
                  <a:srgbClr val="000000"/>
                </a:solidFill>
                <a:effectLst/>
                <a:highlight>
                  <a:srgbClr val="FFFFFF"/>
                </a:highlight>
                <a:latin typeface="Baskerville Old Face" panose="02020602080505020303" pitchFamily="18" charset="0"/>
              </a:rPr>
              <a:t>Keeler Bay LWAP by Grand Isle County Natural Resource Conservation District</a:t>
            </a:r>
          </a:p>
        </p:txBody>
      </p:sp>
      <p:sp>
        <p:nvSpPr>
          <p:cNvPr id="4" name="Slide Number Placeholder 3"/>
          <p:cNvSpPr>
            <a:spLocks noGrp="1"/>
          </p:cNvSpPr>
          <p:nvPr>
            <p:ph type="sldNum" sz="quarter" idx="5"/>
          </p:nvPr>
        </p:nvSpPr>
        <p:spPr/>
        <p:txBody>
          <a:bodyPr/>
          <a:lstStyle/>
          <a:p>
            <a:fld id="{22DA5EE5-4C87-4150-8B13-FCAC19F42BEF}" type="slidenum">
              <a:rPr lang="en-US" smtClean="0"/>
              <a:pPr/>
              <a:t>7</a:t>
            </a:fld>
            <a:endParaRPr lang="en-US"/>
          </a:p>
        </p:txBody>
      </p:sp>
    </p:spTree>
    <p:extLst>
      <p:ext uri="{BB962C8B-B14F-4D97-AF65-F5344CB8AC3E}">
        <p14:creationId xmlns:p14="http://schemas.microsoft.com/office/powerpoint/2010/main" xmlns="" val="29632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BECOME A BOARD MEMBER</a:t>
            </a:r>
          </a:p>
          <a:p>
            <a:r>
              <a:rPr lang="en-US"/>
              <a:t>APRIL 14</a:t>
            </a:r>
            <a:r>
              <a:rPr lang="en-US" baseline="30000"/>
              <a:t>th</a:t>
            </a:r>
            <a:r>
              <a:rPr lang="en-US"/>
              <a:t> stream clean up and April 21</a:t>
            </a:r>
            <a:r>
              <a:rPr lang="en-US" baseline="30000"/>
              <a:t>st</a:t>
            </a:r>
            <a:r>
              <a:rPr lang="en-US"/>
              <a:t> Rain Barrel workshop with Mill River Brewing</a:t>
            </a:r>
            <a:br>
              <a:rPr lang="en-US"/>
            </a:br>
            <a:r>
              <a:rPr lang="en-US"/>
              <a:t>BIKE FOR THE LAKE IS JUNE 15</a:t>
            </a:r>
            <a:r>
              <a:rPr lang="en-US" baseline="30000"/>
              <a:t>TH</a:t>
            </a:r>
            <a:r>
              <a:rPr lang="en-US"/>
              <a:t> EARLY BIRD REG ENDS FRIDAY</a:t>
            </a:r>
          </a:p>
        </p:txBody>
      </p:sp>
      <p:sp>
        <p:nvSpPr>
          <p:cNvPr id="4" name="Slide Number Placeholder 3"/>
          <p:cNvSpPr>
            <a:spLocks noGrp="1"/>
          </p:cNvSpPr>
          <p:nvPr>
            <p:ph type="sldNum" sz="quarter" idx="5"/>
          </p:nvPr>
        </p:nvSpPr>
        <p:spPr/>
        <p:txBody>
          <a:bodyPr/>
          <a:lstStyle/>
          <a:p>
            <a:fld id="{22DA5EE5-4C87-4150-8B13-FCAC19F42BEF}" type="slidenum">
              <a:rPr lang="en-US" smtClean="0"/>
              <a:pPr/>
              <a:t>9</a:t>
            </a:fld>
            <a:endParaRPr lang="en-US"/>
          </a:p>
        </p:txBody>
      </p:sp>
    </p:spTree>
    <p:extLst>
      <p:ext uri="{BB962C8B-B14F-4D97-AF65-F5344CB8AC3E}">
        <p14:creationId xmlns:p14="http://schemas.microsoft.com/office/powerpoint/2010/main" xmlns="" val="11667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6874"/>
        </a:solidFill>
        <a:effectLst/>
      </p:bgPr>
    </p:bg>
    <p:spTree>
      <p:nvGrpSpPr>
        <p:cNvPr id="1" name=""/>
        <p:cNvGrpSpPr/>
        <p:nvPr/>
      </p:nvGrpSpPr>
      <p:grpSpPr>
        <a:xfrm>
          <a:off x="0" y="0"/>
          <a:ext cx="0" cy="0"/>
          <a:chOff x="0" y="0"/>
          <a:chExt cx="0" cy="0"/>
        </a:xfrm>
      </p:grpSpPr>
      <p:sp>
        <p:nvSpPr>
          <p:cNvPr id="2" name="TextBox 2"/>
          <p:cNvSpPr txBox="1"/>
          <p:nvPr/>
        </p:nvSpPr>
        <p:spPr>
          <a:xfrm>
            <a:off x="12661490" y="3086100"/>
            <a:ext cx="4572000" cy="3555653"/>
          </a:xfrm>
          <a:prstGeom prst="rect">
            <a:avLst/>
          </a:prstGeom>
        </p:spPr>
        <p:txBody>
          <a:bodyPr wrap="square" lIns="0" tIns="0" rIns="0" bIns="0" rtlCol="0" anchor="t">
            <a:spAutoFit/>
          </a:bodyPr>
          <a:lstStyle/>
          <a:p>
            <a:pPr marL="0" lvl="0" indent="0">
              <a:lnSpc>
                <a:spcPts val="9350"/>
              </a:lnSpc>
            </a:pPr>
            <a:r>
              <a:rPr lang="en-US" sz="7200" dirty="0">
                <a:solidFill>
                  <a:schemeClr val="bg1"/>
                </a:solidFill>
                <a:latin typeface="Source Sans Pro Bold"/>
              </a:rPr>
              <a:t>Becoming A Friend in South Hero</a:t>
            </a:r>
          </a:p>
        </p:txBody>
      </p:sp>
      <p:pic>
        <p:nvPicPr>
          <p:cNvPr id="5" name="Picture 4" descr="Two women standing on a ledge with their arms up&#10;&#10;Description automatically generated">
            <a:extLst>
              <a:ext uri="{FF2B5EF4-FFF2-40B4-BE49-F238E27FC236}">
                <a16:creationId xmlns:a16="http://schemas.microsoft.com/office/drawing/2014/main" xmlns="" id="{5203F15B-E1F3-39E4-6F5C-B344666EAB70}"/>
              </a:ext>
            </a:extLst>
          </p:cNvPr>
          <p:cNvPicPr>
            <a:picLocks noChangeAspect="1"/>
          </p:cNvPicPr>
          <p:nvPr/>
        </p:nvPicPr>
        <p:blipFill rotWithShape="1">
          <a:blip r:embed="rId3" cstate="print">
            <a:alphaModFix amt="50000"/>
            <a:extLst>
              <a:ext uri="{28A0092B-C50C-407E-A947-70E740481C1C}">
                <a14:useLocalDpi xmlns:a14="http://schemas.microsoft.com/office/drawing/2010/main" xmlns="" val="0"/>
              </a:ext>
            </a:extLst>
          </a:blip>
          <a:srcRect l="14916" r="11804"/>
          <a:stretch/>
        </p:blipFill>
        <p:spPr>
          <a:xfrm>
            <a:off x="-27257" y="0"/>
            <a:ext cx="11307536" cy="10287000"/>
          </a:xfrm>
          <a:prstGeom prst="rect">
            <a:avLst/>
          </a:prstGeom>
        </p:spPr>
      </p:pic>
      <p:pic>
        <p:nvPicPr>
          <p:cNvPr id="7" name="Picture 6" descr="A logo for a lake&#10;&#10;Description automatically generated">
            <a:extLst>
              <a:ext uri="{FF2B5EF4-FFF2-40B4-BE49-F238E27FC236}">
                <a16:creationId xmlns:a16="http://schemas.microsoft.com/office/drawing/2014/main" xmlns="" id="{B8DAFB43-2673-B133-CD5C-F4441AD5CB2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661490" y="1028700"/>
            <a:ext cx="2527876" cy="1613268"/>
          </a:xfrm>
          <a:prstGeom prst="rect">
            <a:avLst/>
          </a:prstGeom>
        </p:spPr>
      </p:pic>
    </p:spTree>
    <p:extLst>
      <p:ext uri="{BB962C8B-B14F-4D97-AF65-F5344CB8AC3E}">
        <p14:creationId xmlns:p14="http://schemas.microsoft.com/office/powerpoint/2010/main" xmlns="" val="241090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4" name="AutoShape 4"/>
          <p:cNvSpPr/>
          <p:nvPr/>
        </p:nvSpPr>
        <p:spPr>
          <a:xfrm>
            <a:off x="9052380" y="1676400"/>
            <a:ext cx="9525" cy="6934200"/>
          </a:xfrm>
          <a:prstGeom prst="rect">
            <a:avLst/>
          </a:prstGeom>
          <a:solidFill>
            <a:srgbClr val="456874"/>
          </a:solidFill>
        </p:spPr>
        <p:txBody>
          <a:bodyPr/>
          <a:lstStyle/>
          <a:p>
            <a:endParaRPr lang="en-US">
              <a:solidFill>
                <a:srgbClr val="456874"/>
              </a:solidFill>
            </a:endParaRPr>
          </a:p>
        </p:txBody>
      </p:sp>
      <p:sp>
        <p:nvSpPr>
          <p:cNvPr id="5" name="TextBox 5"/>
          <p:cNvSpPr txBox="1"/>
          <p:nvPr/>
        </p:nvSpPr>
        <p:spPr>
          <a:xfrm>
            <a:off x="2019300" y="3401074"/>
            <a:ext cx="5200650" cy="2410916"/>
          </a:xfrm>
          <a:prstGeom prst="rect">
            <a:avLst/>
          </a:prstGeom>
        </p:spPr>
        <p:txBody>
          <a:bodyPr wrap="square" lIns="0" tIns="0" rIns="0" bIns="0" rtlCol="0" anchor="t">
            <a:spAutoFit/>
          </a:bodyPr>
          <a:lstStyle/>
          <a:p>
            <a:pPr marL="0" lvl="0" indent="0">
              <a:lnSpc>
                <a:spcPts val="9350"/>
              </a:lnSpc>
            </a:pPr>
            <a:r>
              <a:rPr lang="en-US" sz="8500">
                <a:solidFill>
                  <a:srgbClr val="456874"/>
                </a:solidFill>
                <a:latin typeface="Source Sans Pro Bold"/>
              </a:rPr>
              <a:t>Tonight’s Discussion</a:t>
            </a:r>
          </a:p>
        </p:txBody>
      </p:sp>
      <p:grpSp>
        <p:nvGrpSpPr>
          <p:cNvPr id="13" name="Group 12">
            <a:extLst>
              <a:ext uri="{FF2B5EF4-FFF2-40B4-BE49-F238E27FC236}">
                <a16:creationId xmlns:a16="http://schemas.microsoft.com/office/drawing/2014/main" xmlns="" id="{0A3BEE47-774D-2F89-B082-09E565F11993}"/>
              </a:ext>
            </a:extLst>
          </p:cNvPr>
          <p:cNvGrpSpPr/>
          <p:nvPr/>
        </p:nvGrpSpPr>
        <p:grpSpPr>
          <a:xfrm>
            <a:off x="10972800" y="1676400"/>
            <a:ext cx="5687265" cy="2427955"/>
            <a:chOff x="11167683" y="1257888"/>
            <a:chExt cx="5687265" cy="3862475"/>
          </a:xfrm>
        </p:grpSpPr>
        <p:sp>
          <p:nvSpPr>
            <p:cNvPr id="6" name="TextBox 6"/>
            <p:cNvSpPr txBox="1"/>
            <p:nvPr/>
          </p:nvSpPr>
          <p:spPr>
            <a:xfrm>
              <a:off x="11167684" y="3461361"/>
              <a:ext cx="4270646" cy="1659002"/>
            </a:xfrm>
            <a:prstGeom prst="rect">
              <a:avLst/>
            </a:prstGeom>
          </p:spPr>
          <p:txBody>
            <a:bodyPr lIns="0" tIns="0" rIns="0" bIns="0" rtlCol="0" anchor="t">
              <a:spAutoFit/>
            </a:bodyPr>
            <a:lstStyle/>
            <a:p>
              <a:pPr>
                <a:lnSpc>
                  <a:spcPts val="4200"/>
                </a:lnSpc>
                <a:spcBef>
                  <a:spcPct val="0"/>
                </a:spcBef>
              </a:pPr>
              <a:r>
                <a:rPr lang="en-US" sz="3000">
                  <a:solidFill>
                    <a:srgbClr val="456874"/>
                  </a:solidFill>
                  <a:latin typeface="Source Sans Pro"/>
                </a:rPr>
                <a:t>Who we are &amp; where we focus our work</a:t>
              </a:r>
            </a:p>
          </p:txBody>
        </p:sp>
        <p:sp>
          <p:nvSpPr>
            <p:cNvPr id="7" name="TextBox 7"/>
            <p:cNvSpPr txBox="1"/>
            <p:nvPr/>
          </p:nvSpPr>
          <p:spPr>
            <a:xfrm>
              <a:off x="11167683" y="1257888"/>
              <a:ext cx="5687265" cy="2244099"/>
            </a:xfrm>
            <a:prstGeom prst="rect">
              <a:avLst/>
            </a:prstGeom>
          </p:spPr>
          <p:txBody>
            <a:bodyPr wrap="square" lIns="0" tIns="0" rIns="0" bIns="0" rtlCol="0" anchor="t">
              <a:spAutoFit/>
            </a:bodyPr>
            <a:lstStyle/>
            <a:p>
              <a:pPr marL="0" lvl="0" indent="0" algn="l">
                <a:lnSpc>
                  <a:spcPts val="5500"/>
                </a:lnSpc>
              </a:pPr>
              <a:r>
                <a:rPr lang="en-US" sz="5000">
                  <a:solidFill>
                    <a:srgbClr val="456874"/>
                  </a:solidFill>
                  <a:latin typeface="Source Sans Pro Bold"/>
                </a:rPr>
                <a:t>Friends of Northern Lake Champlain</a:t>
              </a:r>
            </a:p>
          </p:txBody>
        </p:sp>
      </p:grpSp>
      <p:grpSp>
        <p:nvGrpSpPr>
          <p:cNvPr id="12" name="Group 11">
            <a:extLst>
              <a:ext uri="{FF2B5EF4-FFF2-40B4-BE49-F238E27FC236}">
                <a16:creationId xmlns:a16="http://schemas.microsoft.com/office/drawing/2014/main" xmlns="" id="{424618F8-2E63-747A-3896-108FBA6E049C}"/>
              </a:ext>
            </a:extLst>
          </p:cNvPr>
          <p:cNvGrpSpPr/>
          <p:nvPr/>
        </p:nvGrpSpPr>
        <p:grpSpPr>
          <a:xfrm>
            <a:off x="10972800" y="4456424"/>
            <a:ext cx="4510457" cy="1841558"/>
            <a:chOff x="11167683" y="4914900"/>
            <a:chExt cx="4510457" cy="1841558"/>
          </a:xfrm>
        </p:grpSpPr>
        <p:sp>
          <p:nvSpPr>
            <p:cNvPr id="8" name="TextBox 8"/>
            <p:cNvSpPr txBox="1"/>
            <p:nvPr/>
          </p:nvSpPr>
          <p:spPr>
            <a:xfrm>
              <a:off x="11167683" y="5713608"/>
              <a:ext cx="4510457" cy="1042850"/>
            </a:xfrm>
            <a:prstGeom prst="rect">
              <a:avLst/>
            </a:prstGeom>
          </p:spPr>
          <p:txBody>
            <a:bodyPr wrap="square" lIns="0" tIns="0" rIns="0" bIns="0" rtlCol="0" anchor="t">
              <a:spAutoFit/>
            </a:bodyPr>
            <a:lstStyle/>
            <a:p>
              <a:pPr>
                <a:lnSpc>
                  <a:spcPts val="4200"/>
                </a:lnSpc>
                <a:spcBef>
                  <a:spcPct val="0"/>
                </a:spcBef>
              </a:pPr>
              <a:r>
                <a:rPr lang="en-US" sz="3000">
                  <a:solidFill>
                    <a:srgbClr val="456874"/>
                  </a:solidFill>
                  <a:latin typeface="Source Sans Pro"/>
                </a:rPr>
                <a:t>Why our work is important &amp; how we’re getting it done</a:t>
              </a:r>
            </a:p>
          </p:txBody>
        </p:sp>
        <p:sp>
          <p:nvSpPr>
            <p:cNvPr id="9" name="TextBox 9"/>
            <p:cNvSpPr txBox="1"/>
            <p:nvPr/>
          </p:nvSpPr>
          <p:spPr>
            <a:xfrm>
              <a:off x="11167684" y="4914900"/>
              <a:ext cx="4270646" cy="711200"/>
            </a:xfrm>
            <a:prstGeom prst="rect">
              <a:avLst/>
            </a:prstGeom>
          </p:spPr>
          <p:txBody>
            <a:bodyPr lIns="0" tIns="0" rIns="0" bIns="0" rtlCol="0" anchor="t">
              <a:spAutoFit/>
            </a:bodyPr>
            <a:lstStyle/>
            <a:p>
              <a:pPr marL="0" lvl="0" indent="0" algn="l">
                <a:lnSpc>
                  <a:spcPts val="5500"/>
                </a:lnSpc>
              </a:pPr>
              <a:r>
                <a:rPr lang="en-US" sz="5000">
                  <a:solidFill>
                    <a:srgbClr val="456874"/>
                  </a:solidFill>
                  <a:latin typeface="Source Sans Pro Bold"/>
                </a:rPr>
                <a:t>Our Work</a:t>
              </a:r>
            </a:p>
          </p:txBody>
        </p:sp>
      </p:grpSp>
      <p:grpSp>
        <p:nvGrpSpPr>
          <p:cNvPr id="14" name="Group 13">
            <a:extLst>
              <a:ext uri="{FF2B5EF4-FFF2-40B4-BE49-F238E27FC236}">
                <a16:creationId xmlns:a16="http://schemas.microsoft.com/office/drawing/2014/main" xmlns="" id="{F5F43BA9-8895-5BFD-54AD-E401BD03BE02}"/>
              </a:ext>
            </a:extLst>
          </p:cNvPr>
          <p:cNvGrpSpPr/>
          <p:nvPr/>
        </p:nvGrpSpPr>
        <p:grpSpPr>
          <a:xfrm>
            <a:off x="10977716" y="6796818"/>
            <a:ext cx="4996550" cy="1841558"/>
            <a:chOff x="11152935" y="6843966"/>
            <a:chExt cx="4996550" cy="1841558"/>
          </a:xfrm>
        </p:grpSpPr>
        <p:sp>
          <p:nvSpPr>
            <p:cNvPr id="10" name="TextBox 8">
              <a:extLst>
                <a:ext uri="{FF2B5EF4-FFF2-40B4-BE49-F238E27FC236}">
                  <a16:creationId xmlns:a16="http://schemas.microsoft.com/office/drawing/2014/main" xmlns="" id="{778A2483-A369-04F3-8AB8-A93782DA51AC}"/>
                </a:ext>
              </a:extLst>
            </p:cNvPr>
            <p:cNvSpPr txBox="1"/>
            <p:nvPr/>
          </p:nvSpPr>
          <p:spPr>
            <a:xfrm>
              <a:off x="11152935" y="7642674"/>
              <a:ext cx="4996550" cy="1042850"/>
            </a:xfrm>
            <a:prstGeom prst="rect">
              <a:avLst/>
            </a:prstGeom>
          </p:spPr>
          <p:txBody>
            <a:bodyPr wrap="square" lIns="0" tIns="0" rIns="0" bIns="0" rtlCol="0" anchor="t">
              <a:spAutoFit/>
            </a:bodyPr>
            <a:lstStyle/>
            <a:p>
              <a:pPr>
                <a:lnSpc>
                  <a:spcPts val="4200"/>
                </a:lnSpc>
                <a:spcBef>
                  <a:spcPct val="0"/>
                </a:spcBef>
              </a:pPr>
              <a:r>
                <a:rPr lang="en-US" sz="3000">
                  <a:solidFill>
                    <a:srgbClr val="456874"/>
                  </a:solidFill>
                  <a:latin typeface="Source Sans Pro"/>
                </a:rPr>
                <a:t>How you can join our work in your community &amp; beyond</a:t>
              </a:r>
            </a:p>
          </p:txBody>
        </p:sp>
        <p:sp>
          <p:nvSpPr>
            <p:cNvPr id="11" name="TextBox 9">
              <a:extLst>
                <a:ext uri="{FF2B5EF4-FFF2-40B4-BE49-F238E27FC236}">
                  <a16:creationId xmlns:a16="http://schemas.microsoft.com/office/drawing/2014/main" xmlns="" id="{1E7A3EB7-BA19-5B75-9ED8-9B8F7653FE46}"/>
                </a:ext>
              </a:extLst>
            </p:cNvPr>
            <p:cNvSpPr txBox="1"/>
            <p:nvPr/>
          </p:nvSpPr>
          <p:spPr>
            <a:xfrm>
              <a:off x="11152936" y="6843966"/>
              <a:ext cx="4270646" cy="711200"/>
            </a:xfrm>
            <a:prstGeom prst="rect">
              <a:avLst/>
            </a:prstGeom>
          </p:spPr>
          <p:txBody>
            <a:bodyPr lIns="0" tIns="0" rIns="0" bIns="0" rtlCol="0" anchor="t">
              <a:spAutoFit/>
            </a:bodyPr>
            <a:lstStyle/>
            <a:p>
              <a:pPr marL="0" lvl="0" indent="0" algn="l">
                <a:lnSpc>
                  <a:spcPts val="5500"/>
                </a:lnSpc>
              </a:pPr>
              <a:r>
                <a:rPr lang="en-US" sz="5000">
                  <a:solidFill>
                    <a:srgbClr val="456874"/>
                  </a:solidFill>
                  <a:latin typeface="Source Sans Pro Bold"/>
                </a:rPr>
                <a:t>Your Part</a:t>
              </a:r>
            </a:p>
          </p:txBody>
        </p:sp>
      </p:grpSp>
    </p:spTree>
    <p:extLst>
      <p:ext uri="{BB962C8B-B14F-4D97-AF65-F5344CB8AC3E}">
        <p14:creationId xmlns:p14="http://schemas.microsoft.com/office/powerpoint/2010/main" xmlns="" val="156056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56874"/>
        </a:solidFill>
        <a:effectLst/>
      </p:bgPr>
    </p:bg>
    <p:spTree>
      <p:nvGrpSpPr>
        <p:cNvPr id="1" name=""/>
        <p:cNvGrpSpPr/>
        <p:nvPr/>
      </p:nvGrpSpPr>
      <p:grpSpPr>
        <a:xfrm>
          <a:off x="0" y="0"/>
          <a:ext cx="0" cy="0"/>
          <a:chOff x="0" y="0"/>
          <a:chExt cx="0" cy="0"/>
        </a:xfrm>
      </p:grpSpPr>
      <p:sp>
        <p:nvSpPr>
          <p:cNvPr id="3" name="TextBox 3"/>
          <p:cNvSpPr txBox="1"/>
          <p:nvPr/>
        </p:nvSpPr>
        <p:spPr>
          <a:xfrm>
            <a:off x="1028700" y="1028700"/>
            <a:ext cx="8115300" cy="1410643"/>
          </a:xfrm>
          <a:prstGeom prst="rect">
            <a:avLst/>
          </a:prstGeom>
        </p:spPr>
        <p:txBody>
          <a:bodyPr lIns="0" tIns="0" rIns="0" bIns="0" rtlCol="0" anchor="t">
            <a:spAutoFit/>
          </a:bodyPr>
          <a:lstStyle/>
          <a:p>
            <a:pPr>
              <a:lnSpc>
                <a:spcPts val="11000"/>
              </a:lnSpc>
            </a:pPr>
            <a:r>
              <a:rPr lang="en-US" sz="10000">
                <a:solidFill>
                  <a:srgbClr val="FFFFFF"/>
                </a:solidFill>
                <a:latin typeface="Source Sans Pro Bold"/>
              </a:rPr>
              <a:t>Our Mission</a:t>
            </a:r>
          </a:p>
        </p:txBody>
      </p:sp>
      <p:sp>
        <p:nvSpPr>
          <p:cNvPr id="4" name="TextBox 4"/>
          <p:cNvSpPr txBox="1"/>
          <p:nvPr/>
        </p:nvSpPr>
        <p:spPr>
          <a:xfrm>
            <a:off x="1063113" y="3009900"/>
            <a:ext cx="8115300" cy="5909310"/>
          </a:xfrm>
          <a:prstGeom prst="rect">
            <a:avLst/>
          </a:prstGeom>
        </p:spPr>
        <p:txBody>
          <a:bodyPr lIns="0" tIns="0" rIns="0" bIns="0" rtlCol="0" anchor="t">
            <a:spAutoFit/>
          </a:bodyPr>
          <a:lstStyle/>
          <a:p>
            <a:pPr fontAlgn="base"/>
            <a:r>
              <a:rPr lang="en-US" sz="3200" b="0" i="0">
                <a:solidFill>
                  <a:schemeClr val="bg1"/>
                </a:solidFill>
                <a:effectLst/>
                <a:latin typeface="Source Sans Pro" panose="020B0503030403020204" pitchFamily="34" charset="0"/>
                <a:ea typeface="Source Sans Pro" panose="020B0503030403020204" pitchFamily="34" charset="0"/>
              </a:rPr>
              <a:t>Friends of Northern Lake Champlain is a non-profit organization that acts to clean the waters of northern Lake Champlain and its watershed by working collaboratively with citizens, businesses, farmers and government in order to reduce land-use pollution.</a:t>
            </a:r>
            <a:br>
              <a:rPr lang="en-US" sz="3200" b="0" i="0">
                <a:solidFill>
                  <a:schemeClr val="bg1"/>
                </a:solidFill>
                <a:effectLst/>
                <a:latin typeface="Source Sans Pro" panose="020B0503030403020204" pitchFamily="34" charset="0"/>
                <a:ea typeface="Source Sans Pro" panose="020B0503030403020204" pitchFamily="34" charset="0"/>
              </a:rPr>
            </a:br>
            <a:endParaRPr lang="en-US" sz="3200" b="0" i="0">
              <a:solidFill>
                <a:schemeClr val="bg1"/>
              </a:solidFill>
              <a:effectLst/>
              <a:latin typeface="Source Sans Pro" panose="020B0503030403020204" pitchFamily="34" charset="0"/>
              <a:ea typeface="Source Sans Pro" panose="020B0503030403020204" pitchFamily="34" charset="0"/>
            </a:endParaRPr>
          </a:p>
          <a:p>
            <a:pPr fontAlgn="base"/>
            <a:r>
              <a:rPr lang="en-US" sz="3200" b="0" i="0">
                <a:solidFill>
                  <a:schemeClr val="bg1"/>
                </a:solidFill>
                <a:effectLst/>
                <a:latin typeface="Source Sans Pro" panose="020B0503030403020204" pitchFamily="34" charset="0"/>
                <a:ea typeface="Source Sans Pro" panose="020B0503030403020204" pitchFamily="34" charset="0"/>
              </a:rPr>
              <a:t>Our focus is on catalyzing the actions and accountability needed to reduce land-use pollution and securing the essential local, state, and federal funding necessary for successful implementation. </a:t>
            </a:r>
          </a:p>
        </p:txBody>
      </p:sp>
      <p:pic>
        <p:nvPicPr>
          <p:cNvPr id="6" name="Picture 5" descr="A body of water with trees and clouds&#10;&#10;Description automatically generated">
            <a:extLst>
              <a:ext uri="{FF2B5EF4-FFF2-40B4-BE49-F238E27FC236}">
                <a16:creationId xmlns:a16="http://schemas.microsoft.com/office/drawing/2014/main" xmlns="" id="{EC98A743-315E-C0DA-1AA0-1CCF6DB1BDA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45433"/>
          <a:stretch/>
        </p:blipFill>
        <p:spPr>
          <a:xfrm>
            <a:off x="10803603" y="0"/>
            <a:ext cx="7484397" cy="10287000"/>
          </a:xfrm>
          <a:prstGeom prst="rect">
            <a:avLst/>
          </a:prstGeom>
        </p:spPr>
      </p:pic>
      <p:sp>
        <p:nvSpPr>
          <p:cNvPr id="7" name="TextBox 6">
            <a:extLst>
              <a:ext uri="{FF2B5EF4-FFF2-40B4-BE49-F238E27FC236}">
                <a16:creationId xmlns:a16="http://schemas.microsoft.com/office/drawing/2014/main" xmlns="" id="{376FD13D-03C9-D9B3-F018-4ACD0D50E8A8}"/>
              </a:ext>
            </a:extLst>
          </p:cNvPr>
          <p:cNvSpPr txBox="1"/>
          <p:nvPr/>
        </p:nvSpPr>
        <p:spPr>
          <a:xfrm>
            <a:off x="6400800" y="9120435"/>
            <a:ext cx="4023858" cy="369332"/>
          </a:xfrm>
          <a:prstGeom prst="rect">
            <a:avLst/>
          </a:prstGeom>
          <a:noFill/>
        </p:spPr>
        <p:txBody>
          <a:bodyPr wrap="none" rtlCol="0">
            <a:spAutoFit/>
          </a:bodyPr>
          <a:lstStyle/>
          <a:p>
            <a:r>
              <a:rPr lang="en-US" i="1">
                <a:solidFill>
                  <a:schemeClr val="bg1"/>
                </a:solidFill>
                <a:latin typeface="Source Sans Pro" panose="020B0503030403020204" pitchFamily="34" charset="0"/>
                <a:ea typeface="Source Sans Pro" panose="020B0503030403020204" pitchFamily="34" charset="0"/>
              </a:rPr>
              <a:t>Photo </a:t>
            </a:r>
            <a:r>
              <a:rPr lang="en-US" i="1" err="1">
                <a:solidFill>
                  <a:schemeClr val="bg1"/>
                </a:solidFill>
                <a:latin typeface="Source Sans Pro" panose="020B0503030403020204" pitchFamily="34" charset="0"/>
                <a:ea typeface="Source Sans Pro" panose="020B0503030403020204" pitchFamily="34" charset="0"/>
              </a:rPr>
              <a:t>Kilkare</a:t>
            </a:r>
            <a:r>
              <a:rPr lang="en-US" i="1">
                <a:solidFill>
                  <a:schemeClr val="bg1"/>
                </a:solidFill>
                <a:latin typeface="Source Sans Pro" panose="020B0503030403020204" pitchFamily="34" charset="0"/>
                <a:ea typeface="Source Sans Pro" panose="020B0503030403020204" pitchFamily="34" charset="0"/>
              </a:rPr>
              <a:t> State Park by Denise Smith</a:t>
            </a:r>
          </a:p>
        </p:txBody>
      </p:sp>
      <p:pic>
        <p:nvPicPr>
          <p:cNvPr id="2" name="Picture 1" descr="A logo for a lake&#10;&#10;Description automatically generated">
            <a:extLst>
              <a:ext uri="{FF2B5EF4-FFF2-40B4-BE49-F238E27FC236}">
                <a16:creationId xmlns:a16="http://schemas.microsoft.com/office/drawing/2014/main" xmlns="" id="{B58D12F4-F77B-F125-2A19-F07706BFAC9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44376" y="865575"/>
            <a:ext cx="2199247" cy="1403540"/>
          </a:xfrm>
          <a:prstGeom prst="rect">
            <a:avLst/>
          </a:prstGeom>
        </p:spPr>
      </p:pic>
    </p:spTree>
    <p:extLst>
      <p:ext uri="{BB962C8B-B14F-4D97-AF65-F5344CB8AC3E}">
        <p14:creationId xmlns:p14="http://schemas.microsoft.com/office/powerpoint/2010/main" xmlns="" val="205617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56874"/>
        </a:solidFill>
        <a:effectLst/>
      </p:bgPr>
    </p:bg>
    <p:spTree>
      <p:nvGrpSpPr>
        <p:cNvPr id="1" name=""/>
        <p:cNvGrpSpPr/>
        <p:nvPr/>
      </p:nvGrpSpPr>
      <p:grpSpPr>
        <a:xfrm>
          <a:off x="0" y="0"/>
          <a:ext cx="0" cy="0"/>
          <a:chOff x="0" y="0"/>
          <a:chExt cx="0" cy="0"/>
        </a:xfrm>
      </p:grpSpPr>
      <p:sp>
        <p:nvSpPr>
          <p:cNvPr id="3" name="TextBox 3"/>
          <p:cNvSpPr txBox="1"/>
          <p:nvPr/>
        </p:nvSpPr>
        <p:spPr>
          <a:xfrm>
            <a:off x="1662964" y="723900"/>
            <a:ext cx="14962072" cy="1422400"/>
          </a:xfrm>
          <a:prstGeom prst="rect">
            <a:avLst/>
          </a:prstGeom>
        </p:spPr>
        <p:txBody>
          <a:bodyPr lIns="0" tIns="0" rIns="0" bIns="0" rtlCol="0" anchor="t">
            <a:spAutoFit/>
          </a:bodyPr>
          <a:lstStyle/>
          <a:p>
            <a:pPr marL="0" lvl="0" indent="0" algn="ctr">
              <a:lnSpc>
                <a:spcPts val="11000"/>
              </a:lnSpc>
            </a:pPr>
            <a:r>
              <a:rPr lang="en-US" sz="10000">
                <a:solidFill>
                  <a:schemeClr val="bg1"/>
                </a:solidFill>
                <a:latin typeface="Source Sans Pro Bold"/>
              </a:rPr>
              <a:t>You Know the Why…</a:t>
            </a:r>
          </a:p>
        </p:txBody>
      </p:sp>
      <p:pic>
        <p:nvPicPr>
          <p:cNvPr id="6" name="Picture 5" descr="A dock on a lake&#10;&#10;Description automatically generated">
            <a:extLst>
              <a:ext uri="{FF2B5EF4-FFF2-40B4-BE49-F238E27FC236}">
                <a16:creationId xmlns:a16="http://schemas.microsoft.com/office/drawing/2014/main" xmlns="" id="{92142C2D-F2EA-34A3-D7C8-BEAA8D8ADD5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857500"/>
            <a:ext cx="18288000" cy="9545836"/>
          </a:xfrm>
          <a:prstGeom prst="rect">
            <a:avLst/>
          </a:prstGeom>
        </p:spPr>
      </p:pic>
      <p:sp>
        <p:nvSpPr>
          <p:cNvPr id="8" name="TextBox 7">
            <a:extLst>
              <a:ext uri="{FF2B5EF4-FFF2-40B4-BE49-F238E27FC236}">
                <a16:creationId xmlns:a16="http://schemas.microsoft.com/office/drawing/2014/main" xmlns="" id="{714D0EEE-4B59-4494-EB97-35C42DE5FD14}"/>
              </a:ext>
            </a:extLst>
          </p:cNvPr>
          <p:cNvSpPr txBox="1"/>
          <p:nvPr/>
        </p:nvSpPr>
        <p:spPr>
          <a:xfrm>
            <a:off x="12801600" y="9715500"/>
            <a:ext cx="9144000" cy="369332"/>
          </a:xfrm>
          <a:prstGeom prst="rect">
            <a:avLst/>
          </a:prstGeom>
          <a:noFill/>
        </p:spPr>
        <p:txBody>
          <a:bodyPr wrap="square">
            <a:spAutoFit/>
          </a:bodyPr>
          <a:lstStyle/>
          <a:p>
            <a:r>
              <a:rPr lang="en-US" i="1">
                <a:solidFill>
                  <a:schemeClr val="bg1"/>
                </a:solidFill>
                <a:latin typeface="Source Sans Pro" panose="020B0503030403020204" pitchFamily="34" charset="0"/>
                <a:ea typeface="Source Sans Pro" panose="020B0503030403020204" pitchFamily="34" charset="0"/>
              </a:rPr>
              <a:t>Photo by Armand Messier/northernvermontaerial.com</a:t>
            </a:r>
          </a:p>
        </p:txBody>
      </p:sp>
    </p:spTree>
    <p:extLst>
      <p:ext uri="{BB962C8B-B14F-4D97-AF65-F5344CB8AC3E}">
        <p14:creationId xmlns:p14="http://schemas.microsoft.com/office/powerpoint/2010/main" xmlns="" val="179537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2" name="TextBox 2"/>
          <p:cNvSpPr txBox="1"/>
          <p:nvPr/>
        </p:nvSpPr>
        <p:spPr>
          <a:xfrm>
            <a:off x="11201400" y="1353626"/>
            <a:ext cx="5743575" cy="3616375"/>
          </a:xfrm>
          <a:prstGeom prst="rect">
            <a:avLst/>
          </a:prstGeom>
        </p:spPr>
        <p:txBody>
          <a:bodyPr wrap="square" lIns="0" tIns="0" rIns="0" bIns="0" rtlCol="0" anchor="t">
            <a:spAutoFit/>
          </a:bodyPr>
          <a:lstStyle/>
          <a:p>
            <a:pPr marL="0" lvl="0" indent="0" algn="r">
              <a:lnSpc>
                <a:spcPts val="9350"/>
              </a:lnSpc>
            </a:pPr>
            <a:r>
              <a:rPr lang="en-US" sz="8500">
                <a:solidFill>
                  <a:srgbClr val="456874"/>
                </a:solidFill>
                <a:latin typeface="Source Sans Pro Bold"/>
              </a:rPr>
              <a:t>How We’re Taking on Phosphorus</a:t>
            </a:r>
          </a:p>
        </p:txBody>
      </p:sp>
      <p:grpSp>
        <p:nvGrpSpPr>
          <p:cNvPr id="3" name="Group 3"/>
          <p:cNvGrpSpPr/>
          <p:nvPr/>
        </p:nvGrpSpPr>
        <p:grpSpPr>
          <a:xfrm>
            <a:off x="4398826" y="1289332"/>
            <a:ext cx="4973773" cy="1710359"/>
            <a:chOff x="-1" y="28575"/>
            <a:chExt cx="6631697" cy="2280478"/>
          </a:xfrm>
        </p:grpSpPr>
        <p:sp>
          <p:nvSpPr>
            <p:cNvPr id="4" name="TextBox 4"/>
            <p:cNvSpPr txBox="1"/>
            <p:nvPr/>
          </p:nvSpPr>
          <p:spPr>
            <a:xfrm>
              <a:off x="0" y="909696"/>
              <a:ext cx="6631696" cy="1399357"/>
            </a:xfrm>
            <a:prstGeom prst="rect">
              <a:avLst/>
            </a:prstGeom>
          </p:spPr>
          <p:txBody>
            <a:bodyPr wrap="square" lIns="0" tIns="0" rIns="0" bIns="0" rtlCol="0" anchor="t">
              <a:spAutoFit/>
            </a:bodyPr>
            <a:lstStyle/>
            <a:p>
              <a:pPr marL="0" lvl="0" indent="0">
                <a:lnSpc>
                  <a:spcPts val="4200"/>
                </a:lnSpc>
                <a:spcBef>
                  <a:spcPct val="0"/>
                </a:spcBef>
              </a:pPr>
              <a:r>
                <a:rPr lang="en-US" sz="3200" dirty="0">
                  <a:solidFill>
                    <a:srgbClr val="456874"/>
                  </a:solidFill>
                  <a:latin typeface="Source Sans Pro"/>
                </a:rPr>
                <a:t>Engaging the public in connecting &amp; understanding</a:t>
              </a:r>
            </a:p>
          </p:txBody>
        </p:sp>
        <p:sp>
          <p:nvSpPr>
            <p:cNvPr id="5" name="TextBox 5"/>
            <p:cNvSpPr txBox="1"/>
            <p:nvPr/>
          </p:nvSpPr>
          <p:spPr>
            <a:xfrm>
              <a:off x="-1" y="28575"/>
              <a:ext cx="6326897" cy="609313"/>
            </a:xfrm>
            <a:prstGeom prst="rect">
              <a:avLst/>
            </a:prstGeom>
          </p:spPr>
          <p:txBody>
            <a:bodyPr wrap="square" lIns="0" tIns="0" rIns="0" bIns="0" rtlCol="0" anchor="t">
              <a:spAutoFit/>
            </a:bodyPr>
            <a:lstStyle/>
            <a:p>
              <a:pPr marL="0" lvl="0" indent="0">
                <a:lnSpc>
                  <a:spcPts val="3520"/>
                </a:lnSpc>
              </a:pPr>
              <a:r>
                <a:rPr lang="en-US" sz="3600">
                  <a:solidFill>
                    <a:srgbClr val="456874"/>
                  </a:solidFill>
                  <a:latin typeface="Source Sans Pro Bold"/>
                </a:rPr>
                <a:t>Community Outreach</a:t>
              </a:r>
            </a:p>
          </p:txBody>
        </p:sp>
      </p:grpSp>
      <p:grpSp>
        <p:nvGrpSpPr>
          <p:cNvPr id="7" name="Group 7"/>
          <p:cNvGrpSpPr/>
          <p:nvPr/>
        </p:nvGrpSpPr>
        <p:grpSpPr>
          <a:xfrm>
            <a:off x="4398826" y="4064176"/>
            <a:ext cx="5743575" cy="1703691"/>
            <a:chOff x="-1" y="28575"/>
            <a:chExt cx="6631698" cy="2271587"/>
          </a:xfrm>
        </p:grpSpPr>
        <p:sp>
          <p:nvSpPr>
            <p:cNvPr id="8" name="TextBox 8"/>
            <p:cNvSpPr txBox="1"/>
            <p:nvPr/>
          </p:nvSpPr>
          <p:spPr>
            <a:xfrm>
              <a:off x="-1" y="909696"/>
              <a:ext cx="6631698" cy="1390466"/>
            </a:xfrm>
            <a:prstGeom prst="rect">
              <a:avLst/>
            </a:prstGeom>
          </p:spPr>
          <p:txBody>
            <a:bodyPr wrap="square" lIns="0" tIns="0" rIns="0" bIns="0" rtlCol="0" anchor="t">
              <a:spAutoFit/>
            </a:bodyPr>
            <a:lstStyle/>
            <a:p>
              <a:pPr marL="0" lvl="0" indent="0">
                <a:lnSpc>
                  <a:spcPts val="4200"/>
                </a:lnSpc>
                <a:spcBef>
                  <a:spcPct val="0"/>
                </a:spcBef>
              </a:pPr>
              <a:r>
                <a:rPr lang="en-US" sz="3200" dirty="0">
                  <a:solidFill>
                    <a:srgbClr val="456874"/>
                  </a:solidFill>
                  <a:latin typeface="Source Sans Pro"/>
                </a:rPr>
                <a:t>Bringing consistent data to our work to inform our projects</a:t>
              </a:r>
            </a:p>
          </p:txBody>
        </p:sp>
        <p:sp>
          <p:nvSpPr>
            <p:cNvPr id="9" name="TextBox 9"/>
            <p:cNvSpPr txBox="1"/>
            <p:nvPr/>
          </p:nvSpPr>
          <p:spPr>
            <a:xfrm>
              <a:off x="-1" y="28575"/>
              <a:ext cx="6123698" cy="1207766"/>
            </a:xfrm>
            <a:prstGeom prst="rect">
              <a:avLst/>
            </a:prstGeom>
          </p:spPr>
          <p:txBody>
            <a:bodyPr wrap="square" lIns="0" tIns="0" rIns="0" bIns="0" rtlCol="0" anchor="t">
              <a:spAutoFit/>
            </a:bodyPr>
            <a:lstStyle/>
            <a:p>
              <a:pPr marL="0" lvl="0" indent="0">
                <a:lnSpc>
                  <a:spcPts val="3520"/>
                </a:lnSpc>
              </a:pPr>
              <a:r>
                <a:rPr lang="en-US" sz="3600">
                  <a:solidFill>
                    <a:srgbClr val="456874"/>
                  </a:solidFill>
                  <a:latin typeface="Source Sans Pro Bold"/>
                </a:rPr>
                <a:t>Monitoring Water Quality</a:t>
              </a:r>
            </a:p>
          </p:txBody>
        </p:sp>
      </p:grpSp>
      <p:grpSp>
        <p:nvGrpSpPr>
          <p:cNvPr id="11" name="Group 11"/>
          <p:cNvGrpSpPr/>
          <p:nvPr/>
        </p:nvGrpSpPr>
        <p:grpSpPr>
          <a:xfrm>
            <a:off x="4398827" y="6839021"/>
            <a:ext cx="5303606" cy="1703691"/>
            <a:chOff x="0" y="28575"/>
            <a:chExt cx="5414795" cy="2271587"/>
          </a:xfrm>
        </p:grpSpPr>
        <p:sp>
          <p:nvSpPr>
            <p:cNvPr id="12" name="TextBox 12"/>
            <p:cNvSpPr txBox="1"/>
            <p:nvPr/>
          </p:nvSpPr>
          <p:spPr>
            <a:xfrm>
              <a:off x="0" y="909696"/>
              <a:ext cx="5414795" cy="1390466"/>
            </a:xfrm>
            <a:prstGeom prst="rect">
              <a:avLst/>
            </a:prstGeom>
          </p:spPr>
          <p:txBody>
            <a:bodyPr lIns="0" tIns="0" rIns="0" bIns="0" rtlCol="0" anchor="t">
              <a:spAutoFit/>
            </a:bodyPr>
            <a:lstStyle/>
            <a:p>
              <a:pPr marL="0" lvl="0" indent="0">
                <a:lnSpc>
                  <a:spcPts val="4200"/>
                </a:lnSpc>
                <a:spcBef>
                  <a:spcPct val="0"/>
                </a:spcBef>
              </a:pPr>
              <a:r>
                <a:rPr lang="en-US" sz="3200" dirty="0">
                  <a:solidFill>
                    <a:srgbClr val="456874"/>
                  </a:solidFill>
                  <a:latin typeface="Source Sans Pro"/>
                </a:rPr>
                <a:t>Finding &amp; supporting </a:t>
              </a:r>
              <a:br>
                <a:rPr lang="en-US" sz="3200" dirty="0">
                  <a:solidFill>
                    <a:srgbClr val="456874"/>
                  </a:solidFill>
                  <a:latin typeface="Source Sans Pro"/>
                </a:rPr>
              </a:br>
              <a:r>
                <a:rPr lang="en-US" sz="3200" dirty="0">
                  <a:solidFill>
                    <a:srgbClr val="456874"/>
                  </a:solidFill>
                  <a:latin typeface="Source Sans Pro"/>
                </a:rPr>
                <a:t>non-regulatory solutions</a:t>
              </a:r>
            </a:p>
          </p:txBody>
        </p:sp>
        <p:sp>
          <p:nvSpPr>
            <p:cNvPr id="13" name="TextBox 13"/>
            <p:cNvSpPr txBox="1"/>
            <p:nvPr/>
          </p:nvSpPr>
          <p:spPr>
            <a:xfrm>
              <a:off x="0" y="28575"/>
              <a:ext cx="5414795" cy="1207766"/>
            </a:xfrm>
            <a:prstGeom prst="rect">
              <a:avLst/>
            </a:prstGeom>
          </p:spPr>
          <p:txBody>
            <a:bodyPr lIns="0" tIns="0" rIns="0" bIns="0" rtlCol="0" anchor="t">
              <a:spAutoFit/>
            </a:bodyPr>
            <a:lstStyle/>
            <a:p>
              <a:pPr marL="0" lvl="0" indent="0">
                <a:lnSpc>
                  <a:spcPts val="3520"/>
                </a:lnSpc>
              </a:pPr>
              <a:r>
                <a:rPr lang="en-US" sz="3600">
                  <a:solidFill>
                    <a:srgbClr val="456874"/>
                  </a:solidFill>
                  <a:latin typeface="Source Sans Pro Bold"/>
                </a:rPr>
                <a:t>Water Quality Projects</a:t>
              </a:r>
            </a:p>
          </p:txBody>
        </p:sp>
      </p:grpSp>
      <p:pic>
        <p:nvPicPr>
          <p:cNvPr id="2050" name="Picture 2">
            <a:extLst>
              <a:ext uri="{FF2B5EF4-FFF2-40B4-BE49-F238E27FC236}">
                <a16:creationId xmlns:a16="http://schemas.microsoft.com/office/drawing/2014/main" xmlns="" id="{00CF0A6D-9BF8-B956-2522-9BC5E9E14A8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3447"/>
          <a:stretch/>
        </p:blipFill>
        <p:spPr bwMode="auto">
          <a:xfrm>
            <a:off x="1343024" y="4025110"/>
            <a:ext cx="2389053" cy="220151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A group of barrels with designs on them&#10;&#10;Description automatically generated">
            <a:extLst>
              <a:ext uri="{FF2B5EF4-FFF2-40B4-BE49-F238E27FC236}">
                <a16:creationId xmlns:a16="http://schemas.microsoft.com/office/drawing/2014/main" xmlns="" id="{06EB8A68-4A90-2219-D608-446CE89BC60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6723" b="6723"/>
          <a:stretch/>
        </p:blipFill>
        <p:spPr>
          <a:xfrm>
            <a:off x="1348566" y="1267900"/>
            <a:ext cx="2389053" cy="2201510"/>
          </a:xfrm>
          <a:prstGeom prst="rect">
            <a:avLst/>
          </a:prstGeom>
        </p:spPr>
      </p:pic>
      <p:pic>
        <p:nvPicPr>
          <p:cNvPr id="19" name="Picture 18" descr="A river running through a grassy area&#10;&#10;Description automatically generated">
            <a:extLst>
              <a:ext uri="{FF2B5EF4-FFF2-40B4-BE49-F238E27FC236}">
                <a16:creationId xmlns:a16="http://schemas.microsoft.com/office/drawing/2014/main" xmlns="" id="{A6FFBF97-9B5D-168A-CD59-189A6F79AA6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6271" r="23714"/>
          <a:stretch/>
        </p:blipFill>
        <p:spPr>
          <a:xfrm>
            <a:off x="1343025" y="6782320"/>
            <a:ext cx="2389052" cy="2201511"/>
          </a:xfrm>
          <a:prstGeom prst="rect">
            <a:avLst/>
          </a:prstGeom>
        </p:spPr>
      </p:pic>
    </p:spTree>
    <p:extLst>
      <p:ext uri="{BB962C8B-B14F-4D97-AF65-F5344CB8AC3E}">
        <p14:creationId xmlns:p14="http://schemas.microsoft.com/office/powerpoint/2010/main" xmlns="" val="360670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2"/>
          <p:cNvSpPr txBox="1"/>
          <p:nvPr/>
        </p:nvSpPr>
        <p:spPr>
          <a:xfrm>
            <a:off x="10414030" y="1943100"/>
            <a:ext cx="5681821" cy="2410916"/>
          </a:xfrm>
          <a:prstGeom prst="rect">
            <a:avLst/>
          </a:prstGeom>
        </p:spPr>
        <p:txBody>
          <a:bodyPr wrap="square" lIns="0" tIns="0" rIns="0" bIns="0" rtlCol="0" anchor="t">
            <a:spAutoFit/>
          </a:bodyPr>
          <a:lstStyle/>
          <a:p>
            <a:pPr marL="0" lvl="0" indent="0" algn="l">
              <a:lnSpc>
                <a:spcPts val="9350"/>
              </a:lnSpc>
            </a:pPr>
            <a:r>
              <a:rPr lang="en-US" sz="8500">
                <a:solidFill>
                  <a:srgbClr val="456874"/>
                </a:solidFill>
                <a:latin typeface="Source Sans Pro Bold"/>
              </a:rPr>
              <a:t>Our Service Area</a:t>
            </a:r>
          </a:p>
        </p:txBody>
      </p:sp>
      <p:sp>
        <p:nvSpPr>
          <p:cNvPr id="3" name="TextBox 3"/>
          <p:cNvSpPr txBox="1"/>
          <p:nvPr/>
        </p:nvSpPr>
        <p:spPr>
          <a:xfrm>
            <a:off x="10414030" y="4792174"/>
            <a:ext cx="6928392" cy="1581459"/>
          </a:xfrm>
          <a:prstGeom prst="rect">
            <a:avLst/>
          </a:prstGeom>
        </p:spPr>
        <p:txBody>
          <a:bodyPr lIns="0" tIns="0" rIns="0" bIns="0" rtlCol="0" anchor="t">
            <a:spAutoFit/>
          </a:bodyPr>
          <a:lstStyle/>
          <a:p>
            <a:pPr>
              <a:lnSpc>
                <a:spcPts val="4200"/>
              </a:lnSpc>
              <a:spcBef>
                <a:spcPct val="0"/>
              </a:spcBef>
            </a:pPr>
            <a:r>
              <a:rPr lang="en-US" sz="3000">
                <a:solidFill>
                  <a:srgbClr val="456874"/>
                </a:solidFill>
                <a:latin typeface="Source Sans Pro"/>
              </a:rPr>
              <a:t>Franklin &amp; Grand Isle Counties</a:t>
            </a:r>
          </a:p>
          <a:p>
            <a:pPr>
              <a:lnSpc>
                <a:spcPts val="4200"/>
              </a:lnSpc>
              <a:spcBef>
                <a:spcPct val="0"/>
              </a:spcBef>
            </a:pPr>
            <a:r>
              <a:rPr lang="en-US" sz="3000">
                <a:solidFill>
                  <a:srgbClr val="456874"/>
                </a:solidFill>
                <a:latin typeface="Source Sans Pro"/>
              </a:rPr>
              <a:t>Northeast Arm &amp; Missisquoi Bay</a:t>
            </a:r>
            <a:br>
              <a:rPr lang="en-US" sz="3000">
                <a:solidFill>
                  <a:srgbClr val="456874"/>
                </a:solidFill>
                <a:latin typeface="Source Sans Pro"/>
              </a:rPr>
            </a:br>
            <a:r>
              <a:rPr lang="en-US" sz="3000">
                <a:solidFill>
                  <a:srgbClr val="456874"/>
                </a:solidFill>
                <a:latin typeface="Source Sans Pro"/>
              </a:rPr>
              <a:t>Also know as Basin 5 &amp; Basin 6</a:t>
            </a:r>
          </a:p>
        </p:txBody>
      </p:sp>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838200" y="495300"/>
            <a:ext cx="7871832" cy="9296400"/>
          </a:xfrm>
          <a:prstGeom prst="rect">
            <a:avLst/>
          </a:prstGeom>
        </p:spPr>
      </p:pic>
      <p:pic>
        <p:nvPicPr>
          <p:cNvPr id="7" name="Picture 6" descr="A map of the northern lake champlain&#10;&#10;Description automatically generated">
            <a:extLst>
              <a:ext uri="{FF2B5EF4-FFF2-40B4-BE49-F238E27FC236}">
                <a16:creationId xmlns:a16="http://schemas.microsoft.com/office/drawing/2014/main" xmlns="" id="{B69AB65B-5B63-5791-F0D3-F77164407C4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9249" y="495299"/>
            <a:ext cx="7778325" cy="9296400"/>
          </a:xfrm>
          <a:prstGeom prst="rect">
            <a:avLst/>
          </a:prstGeom>
        </p:spPr>
      </p:pic>
      <p:pic>
        <p:nvPicPr>
          <p:cNvPr id="9" name="Picture 8" descr="A map of the united states&#10;&#10;Description automatically generated">
            <a:extLst>
              <a:ext uri="{FF2B5EF4-FFF2-40B4-BE49-F238E27FC236}">
                <a16:creationId xmlns:a16="http://schemas.microsoft.com/office/drawing/2014/main" xmlns="" id="{CAAB90AB-BC6D-83C3-3647-0273FCDAC45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9550" y="1709056"/>
            <a:ext cx="8610600" cy="6868887"/>
          </a:xfrm>
          <a:prstGeom prst="rect">
            <a:avLst/>
          </a:prstGeom>
        </p:spPr>
      </p:pic>
    </p:spTree>
    <p:extLst>
      <p:ext uri="{BB962C8B-B14F-4D97-AF65-F5344CB8AC3E}">
        <p14:creationId xmlns:p14="http://schemas.microsoft.com/office/powerpoint/2010/main" xmlns="" val="40949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3" name="TextBox 3"/>
          <p:cNvSpPr txBox="1"/>
          <p:nvPr/>
        </p:nvSpPr>
        <p:spPr>
          <a:xfrm>
            <a:off x="1066800" y="1322628"/>
            <a:ext cx="9258300" cy="4231928"/>
          </a:xfrm>
          <a:prstGeom prst="rect">
            <a:avLst/>
          </a:prstGeom>
        </p:spPr>
        <p:txBody>
          <a:bodyPr wrap="square" lIns="0" tIns="0" rIns="0" bIns="0" rtlCol="0" anchor="t">
            <a:spAutoFit/>
          </a:bodyPr>
          <a:lstStyle/>
          <a:p>
            <a:pPr>
              <a:lnSpc>
                <a:spcPts val="11000"/>
              </a:lnSpc>
            </a:pPr>
            <a:r>
              <a:rPr lang="en-US" sz="10000" dirty="0">
                <a:solidFill>
                  <a:srgbClr val="456874"/>
                </a:solidFill>
                <a:latin typeface="Source Sans Pro Bold"/>
              </a:rPr>
              <a:t>How We Can Serve Your Community</a:t>
            </a:r>
          </a:p>
        </p:txBody>
      </p:sp>
      <p:sp>
        <p:nvSpPr>
          <p:cNvPr id="4" name="TextBox 4"/>
          <p:cNvSpPr txBox="1"/>
          <p:nvPr/>
        </p:nvSpPr>
        <p:spPr>
          <a:xfrm>
            <a:off x="1066800" y="5865731"/>
            <a:ext cx="8534400" cy="3447098"/>
          </a:xfrm>
          <a:prstGeom prst="rect">
            <a:avLst/>
          </a:prstGeom>
        </p:spPr>
        <p:txBody>
          <a:bodyPr wrap="square" lIns="0" tIns="0" rIns="0" bIns="0" rtlCol="0" anchor="t">
            <a:spAutoFit/>
          </a:bodyPr>
          <a:lstStyle/>
          <a:p>
            <a:pPr algn="l" rtl="0" fontAlgn="base">
              <a:buFont typeface="Arial" panose="020B0604020202020204" pitchFamily="34" charset="0"/>
              <a:buChar char="•"/>
            </a:pPr>
            <a:r>
              <a:rPr lang="en-US" sz="3200" b="0" i="0" u="none" strike="noStrike" dirty="0">
                <a:solidFill>
                  <a:srgbClr val="456874"/>
                </a:solidFill>
                <a:effectLst/>
                <a:latin typeface="Source Sans Pro" panose="020B0503030403020204" pitchFamily="34" charset="0"/>
              </a:rPr>
              <a:t>  Supporting local partners like Grand Isle County Natural Resource Conservation District</a:t>
            </a:r>
            <a:r>
              <a:rPr lang="en-US" sz="3200" b="0" i="0" dirty="0">
                <a:solidFill>
                  <a:srgbClr val="000000"/>
                </a:solidFill>
                <a:effectLst/>
                <a:latin typeface="Source Sans Pro" panose="020B0503030403020204" pitchFamily="34" charset="0"/>
              </a:rPr>
              <a:t>​</a:t>
            </a:r>
            <a:endParaRPr lang="en-US" sz="3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200" b="0" i="0" u="none" strike="noStrike" dirty="0">
                <a:solidFill>
                  <a:srgbClr val="456874"/>
                </a:solidFill>
                <a:effectLst/>
                <a:latin typeface="Source Sans Pro" panose="020B0503030403020204" pitchFamily="34" charset="0"/>
              </a:rPr>
              <a:t>  Direct Lake Basin 5 Water Quality Council</a:t>
            </a:r>
            <a:r>
              <a:rPr lang="en-US" sz="3200" b="0" i="0" dirty="0">
                <a:solidFill>
                  <a:srgbClr val="000000"/>
                </a:solidFill>
                <a:effectLst/>
                <a:latin typeface="Source Sans Pro" panose="020B0503030403020204" pitchFamily="34" charset="0"/>
              </a:rPr>
              <a:t>​</a:t>
            </a:r>
            <a:endParaRPr lang="en-US" sz="3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200" b="0" i="0" u="none" strike="noStrike" dirty="0">
                <a:solidFill>
                  <a:srgbClr val="456874"/>
                </a:solidFill>
                <a:effectLst/>
                <a:latin typeface="Source Sans Pro" panose="020B0503030403020204" pitchFamily="34" charset="0"/>
              </a:rPr>
              <a:t>  Project Identification &amp; Development</a:t>
            </a:r>
            <a:endParaRPr lang="en-US" sz="3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200" b="0" i="0" u="none" strike="noStrike" dirty="0">
                <a:solidFill>
                  <a:srgbClr val="456874"/>
                </a:solidFill>
                <a:effectLst/>
                <a:latin typeface="Source Sans Pro" panose="020B0503030403020204" pitchFamily="34" charset="0"/>
              </a:rPr>
              <a:t>  Lake Wise &amp; Stream Wise consultations</a:t>
            </a:r>
            <a:r>
              <a:rPr lang="en-US" sz="3200" b="0" i="0" dirty="0">
                <a:solidFill>
                  <a:srgbClr val="000000"/>
                </a:solidFill>
                <a:effectLst/>
                <a:latin typeface="Source Sans Pro" panose="020B0503030403020204" pitchFamily="34" charset="0"/>
              </a:rPr>
              <a:t>​</a:t>
            </a:r>
            <a:endParaRPr lang="en-US" sz="3200" dirty="0">
              <a:solidFill>
                <a:srgbClr val="000000"/>
              </a:solidFill>
              <a:latin typeface="Source Sans Pro" panose="020B0503030403020204" pitchFamily="34" charset="0"/>
            </a:endParaRPr>
          </a:p>
          <a:p>
            <a:pPr algn="l" rtl="0" fontAlgn="base">
              <a:buFont typeface="Arial" panose="020B0604020202020204" pitchFamily="34" charset="0"/>
              <a:buChar char="•"/>
            </a:pPr>
            <a:r>
              <a:rPr lang="en-US" sz="3200" b="0" i="0" dirty="0">
                <a:solidFill>
                  <a:srgbClr val="456874"/>
                </a:solidFill>
                <a:effectLst/>
                <a:latin typeface="Source Sans Pro" panose="020B0503030403020204" pitchFamily="34" charset="0"/>
              </a:rPr>
              <a:t>  Connecting community with the watershed</a:t>
            </a:r>
            <a:endParaRPr lang="en-US" sz="3200" b="0" i="0" dirty="0">
              <a:solidFill>
                <a:srgbClr val="456874"/>
              </a:solidFill>
              <a:effectLst/>
              <a:latin typeface="Arial" panose="020B0604020202020204" pitchFamily="34" charset="0"/>
            </a:endParaRPr>
          </a:p>
          <a:p>
            <a:pPr algn="l" rtl="0" fontAlgn="base">
              <a:buFont typeface="Arial" panose="020B0604020202020204" pitchFamily="34" charset="0"/>
              <a:buChar char="•"/>
            </a:pPr>
            <a:r>
              <a:rPr lang="en-US" sz="3200" b="0" i="0" u="none" strike="noStrike" dirty="0">
                <a:solidFill>
                  <a:srgbClr val="456874"/>
                </a:solidFill>
                <a:effectLst/>
                <a:latin typeface="Source Sans Pro" panose="020B0503030403020204" pitchFamily="34" charset="0"/>
              </a:rPr>
              <a:t>  Other technical services as needed</a:t>
            </a:r>
            <a:endParaRPr lang="en-US" sz="3200" b="0" i="0" dirty="0">
              <a:solidFill>
                <a:srgbClr val="000000"/>
              </a:solidFill>
              <a:effectLst/>
              <a:latin typeface="Arial" panose="020B0604020202020204" pitchFamily="34" charset="0"/>
            </a:endParaRPr>
          </a:p>
        </p:txBody>
      </p:sp>
      <p:pic>
        <p:nvPicPr>
          <p:cNvPr id="1026" name="Picture 2" descr="A body of water with trees around it&#10;&#10;Description automatically generated with medium confidence">
            <a:extLst>
              <a:ext uri="{FF2B5EF4-FFF2-40B4-BE49-F238E27FC236}">
                <a16:creationId xmlns:a16="http://schemas.microsoft.com/office/drawing/2014/main" xmlns="" id="{AE4AE041-FFCB-5954-AE87-C8864A8624B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175" r="38313"/>
          <a:stretch/>
        </p:blipFill>
        <p:spPr bwMode="auto">
          <a:xfrm>
            <a:off x="10771414" y="5261"/>
            <a:ext cx="7516586" cy="10345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229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56874"/>
        </a:solidFill>
        <a:effectLst/>
      </p:bgPr>
    </p:bg>
    <p:spTree>
      <p:nvGrpSpPr>
        <p:cNvPr id="1" name=""/>
        <p:cNvGrpSpPr/>
        <p:nvPr/>
      </p:nvGrpSpPr>
      <p:grpSpPr>
        <a:xfrm>
          <a:off x="0" y="0"/>
          <a:ext cx="0" cy="0"/>
          <a:chOff x="0" y="0"/>
          <a:chExt cx="0" cy="0"/>
        </a:xfrm>
      </p:grpSpPr>
      <p:sp>
        <p:nvSpPr>
          <p:cNvPr id="2" name="TextBox 2"/>
          <p:cNvSpPr txBox="1"/>
          <p:nvPr/>
        </p:nvSpPr>
        <p:spPr>
          <a:xfrm>
            <a:off x="1729468" y="2095500"/>
            <a:ext cx="6623592" cy="4821833"/>
          </a:xfrm>
          <a:prstGeom prst="rect">
            <a:avLst/>
          </a:prstGeom>
        </p:spPr>
        <p:txBody>
          <a:bodyPr lIns="0" tIns="0" rIns="0" bIns="0" rtlCol="0" anchor="t">
            <a:spAutoFit/>
          </a:bodyPr>
          <a:lstStyle/>
          <a:p>
            <a:pPr marL="0" lvl="0" indent="0" algn="l">
              <a:lnSpc>
                <a:spcPts val="9350"/>
              </a:lnSpc>
            </a:pPr>
            <a:r>
              <a:rPr lang="en-US" sz="8500">
                <a:solidFill>
                  <a:srgbClr val="FFFFFF"/>
                </a:solidFill>
                <a:latin typeface="Source Sans Pro Bold"/>
              </a:rPr>
              <a:t>What Are Your </a:t>
            </a:r>
            <a:br>
              <a:rPr lang="en-US" sz="8500">
                <a:solidFill>
                  <a:srgbClr val="FFFFFF"/>
                </a:solidFill>
                <a:latin typeface="Source Sans Pro Bold"/>
              </a:rPr>
            </a:br>
            <a:r>
              <a:rPr lang="en-US" sz="8500">
                <a:solidFill>
                  <a:srgbClr val="FFFFFF"/>
                </a:solidFill>
                <a:latin typeface="Source Sans Pro Bold"/>
              </a:rPr>
              <a:t>Town’s</a:t>
            </a:r>
          </a:p>
          <a:p>
            <a:pPr marL="0" lvl="0" indent="0" algn="l">
              <a:lnSpc>
                <a:spcPts val="9350"/>
              </a:lnSpc>
            </a:pPr>
            <a:r>
              <a:rPr lang="en-US" sz="8500">
                <a:solidFill>
                  <a:srgbClr val="FFFFFF"/>
                </a:solidFill>
                <a:latin typeface="Source Sans Pro Bold"/>
              </a:rPr>
              <a:t>Needs?</a:t>
            </a:r>
          </a:p>
        </p:txBody>
      </p:sp>
      <p:pic>
        <p:nvPicPr>
          <p:cNvPr id="8" name="Picture 7">
            <a:extLst>
              <a:ext uri="{FF2B5EF4-FFF2-40B4-BE49-F238E27FC236}">
                <a16:creationId xmlns:a16="http://schemas.microsoft.com/office/drawing/2014/main" xmlns="" id="{A714EAB9-8854-7497-95E0-6CCB7917428F}"/>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7604648" y="1691233"/>
            <a:ext cx="9849549" cy="6904534"/>
          </a:xfrm>
          <a:prstGeom prst="rect">
            <a:avLst/>
          </a:prstGeom>
        </p:spPr>
      </p:pic>
    </p:spTree>
    <p:extLst>
      <p:ext uri="{BB962C8B-B14F-4D97-AF65-F5344CB8AC3E}">
        <p14:creationId xmlns:p14="http://schemas.microsoft.com/office/powerpoint/2010/main" xmlns="" val="231626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56874"/>
        </a:solidFill>
        <a:effectLst/>
      </p:bgPr>
    </p:bg>
    <p:spTree>
      <p:nvGrpSpPr>
        <p:cNvPr id="1" name=""/>
        <p:cNvGrpSpPr/>
        <p:nvPr/>
      </p:nvGrpSpPr>
      <p:grpSpPr>
        <a:xfrm>
          <a:off x="0" y="0"/>
          <a:ext cx="0" cy="0"/>
          <a:chOff x="0" y="0"/>
          <a:chExt cx="0" cy="0"/>
        </a:xfrm>
      </p:grpSpPr>
      <p:sp>
        <p:nvSpPr>
          <p:cNvPr id="8" name="TextBox 8"/>
          <p:cNvSpPr txBox="1"/>
          <p:nvPr/>
        </p:nvSpPr>
        <p:spPr>
          <a:xfrm>
            <a:off x="5184412" y="5468496"/>
            <a:ext cx="8229600" cy="510909"/>
          </a:xfrm>
          <a:prstGeom prst="rect">
            <a:avLst/>
          </a:prstGeom>
        </p:spPr>
        <p:txBody>
          <a:bodyPr wrap="square" lIns="0" tIns="0" rIns="0" bIns="0" rtlCol="0" anchor="t">
            <a:spAutoFit/>
          </a:bodyPr>
          <a:lstStyle/>
          <a:p>
            <a:pPr algn="ctr">
              <a:lnSpc>
                <a:spcPts val="4200"/>
              </a:lnSpc>
              <a:spcBef>
                <a:spcPct val="0"/>
              </a:spcBef>
            </a:pPr>
            <a:r>
              <a:rPr lang="en-US" sz="3200">
                <a:solidFill>
                  <a:srgbClr val="FAFAFA"/>
                </a:solidFill>
                <a:latin typeface="Source Sans Pro"/>
              </a:rPr>
              <a:t>www.friendsofnorthernlakechamplain.org </a:t>
            </a:r>
          </a:p>
        </p:txBody>
      </p:sp>
      <p:sp>
        <p:nvSpPr>
          <p:cNvPr id="9" name="TextBox 9"/>
          <p:cNvSpPr txBox="1"/>
          <p:nvPr/>
        </p:nvSpPr>
        <p:spPr>
          <a:xfrm>
            <a:off x="4724400" y="4261603"/>
            <a:ext cx="9149625" cy="830997"/>
          </a:xfrm>
          <a:prstGeom prst="rect">
            <a:avLst/>
          </a:prstGeom>
        </p:spPr>
        <p:txBody>
          <a:bodyPr wrap="square" lIns="0" tIns="0" rIns="0" bIns="0" rtlCol="0" anchor="t">
            <a:spAutoFit/>
          </a:bodyPr>
          <a:lstStyle/>
          <a:p>
            <a:pPr marL="0" lvl="0" indent="0" algn="ctr"/>
            <a:r>
              <a:rPr lang="en-US" sz="5400">
                <a:solidFill>
                  <a:srgbClr val="FAFAFA"/>
                </a:solidFill>
                <a:latin typeface="Source Sans Pro Bold"/>
              </a:rPr>
              <a:t>Stay in Touch</a:t>
            </a:r>
          </a:p>
        </p:txBody>
      </p:sp>
      <p:pic>
        <p:nvPicPr>
          <p:cNvPr id="12" name="Picture 11" descr="A logo for a lake&#10;&#10;Description automatically generated">
            <a:extLst>
              <a:ext uri="{FF2B5EF4-FFF2-40B4-BE49-F238E27FC236}">
                <a16:creationId xmlns:a16="http://schemas.microsoft.com/office/drawing/2014/main" xmlns="" id="{63076AD1-FB58-E0EC-F11A-25F3FC46D4F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19546" y="1177248"/>
            <a:ext cx="3848907" cy="2456338"/>
          </a:xfrm>
          <a:prstGeom prst="rect">
            <a:avLst/>
          </a:prstGeom>
        </p:spPr>
      </p:pic>
      <p:sp>
        <p:nvSpPr>
          <p:cNvPr id="15" name="TextBox 14">
            <a:extLst>
              <a:ext uri="{FF2B5EF4-FFF2-40B4-BE49-F238E27FC236}">
                <a16:creationId xmlns:a16="http://schemas.microsoft.com/office/drawing/2014/main" xmlns="" id="{1E5F4DCD-49C0-00C5-269D-21ED9EE24C06}"/>
              </a:ext>
            </a:extLst>
          </p:cNvPr>
          <p:cNvSpPr txBox="1"/>
          <p:nvPr/>
        </p:nvSpPr>
        <p:spPr>
          <a:xfrm>
            <a:off x="4571999" y="6355301"/>
            <a:ext cx="9144000" cy="603242"/>
          </a:xfrm>
          <a:prstGeom prst="rect">
            <a:avLst/>
          </a:prstGeom>
          <a:noFill/>
        </p:spPr>
        <p:txBody>
          <a:bodyPr wrap="square">
            <a:spAutoFit/>
          </a:bodyPr>
          <a:lstStyle/>
          <a:p>
            <a:pPr algn="ctr">
              <a:lnSpc>
                <a:spcPts val="4200"/>
              </a:lnSpc>
              <a:spcBef>
                <a:spcPct val="0"/>
              </a:spcBef>
            </a:pPr>
            <a:r>
              <a:rPr lang="en-US" sz="3200">
                <a:solidFill>
                  <a:srgbClr val="FAFAFA"/>
                </a:solidFill>
                <a:latin typeface="Source Sans Pro"/>
              </a:rPr>
              <a:t>bbutler@friendsofnorthernlakechamplain.org</a:t>
            </a:r>
          </a:p>
        </p:txBody>
      </p:sp>
      <p:pic>
        <p:nvPicPr>
          <p:cNvPr id="17" name="Picture 16" descr="A blue square with a white letter f&#10;&#10;Description automatically generated">
            <a:extLst>
              <a:ext uri="{FF2B5EF4-FFF2-40B4-BE49-F238E27FC236}">
                <a16:creationId xmlns:a16="http://schemas.microsoft.com/office/drawing/2014/main" xmlns="" id="{1A633BF3-BBE9-DE46-EF6D-F842DB5864A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24899" y="7326659"/>
            <a:ext cx="838200" cy="838200"/>
          </a:xfrm>
          <a:prstGeom prst="rect">
            <a:avLst/>
          </a:prstGeom>
        </p:spPr>
      </p:pic>
    </p:spTree>
    <p:extLst>
      <p:ext uri="{BB962C8B-B14F-4D97-AF65-F5344CB8AC3E}">
        <p14:creationId xmlns:p14="http://schemas.microsoft.com/office/powerpoint/2010/main" xmlns="" val="2532178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2F1C34A82FB543B44E58D39C1220B6" ma:contentTypeVersion="15" ma:contentTypeDescription="Create a new document." ma:contentTypeScope="" ma:versionID="cb8bcd054c22c2992ee396c11c1d3f46">
  <xsd:schema xmlns:xsd="http://www.w3.org/2001/XMLSchema" xmlns:xs="http://www.w3.org/2001/XMLSchema" xmlns:p="http://schemas.microsoft.com/office/2006/metadata/properties" xmlns:ns2="321e9d33-3932-4154-9931-7638345bcb3d" xmlns:ns3="301c05f3-ec78-4b6d-9de3-80eb65c7a003" targetNamespace="http://schemas.microsoft.com/office/2006/metadata/properties" ma:root="true" ma:fieldsID="85601116086a21f8361aee815df93879" ns2:_="" ns3:_="">
    <xsd:import namespace="321e9d33-3932-4154-9931-7638345bcb3d"/>
    <xsd:import namespace="301c05f3-ec78-4b6d-9de3-80eb65c7a0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e9d33-3932-4154-9931-7638345bcb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0894fff-71e6-4811-8483-23ae670dc089}" ma:internalName="TaxCatchAll" ma:showField="CatchAllData" ma:web="321e9d33-3932-4154-9931-7638345bcb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1c05f3-ec78-4b6d-9de3-80eb65c7a00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c318425-8b73-4b3e-835a-920d4280bd9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21e9d33-3932-4154-9931-7638345bcb3d" xsi:nil="true"/>
    <lcf76f155ced4ddcb4097134ff3c332f xmlns="301c05f3-ec78-4b6d-9de3-80eb65c7a00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8800C-E6CE-4237-BE39-B936076A4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e9d33-3932-4154-9931-7638345bcb3d"/>
    <ds:schemaRef ds:uri="301c05f3-ec78-4b6d-9de3-80eb65c7a0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D6711B-51CD-4E58-9D3D-D1404608575C}">
  <ds:schemaRefs>
    <ds:schemaRef ds:uri="http://schemas.microsoft.com/office/2006/metadata/properties"/>
    <ds:schemaRef ds:uri="http://schemas.microsoft.com/office/infopath/2007/PartnerControls"/>
    <ds:schemaRef ds:uri="321e9d33-3932-4154-9931-7638345bcb3d"/>
    <ds:schemaRef ds:uri="301c05f3-ec78-4b6d-9de3-80eb65c7a003"/>
  </ds:schemaRefs>
</ds:datastoreItem>
</file>

<file path=customXml/itemProps3.xml><?xml version="1.0" encoding="utf-8"?>
<ds:datastoreItem xmlns:ds="http://schemas.openxmlformats.org/officeDocument/2006/customXml" ds:itemID="{16339846-C41D-40A3-837A-8FB930018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TotalTime>
  <Words>522</Words>
  <Application>Microsoft Office PowerPoint</Application>
  <PresentationFormat>Custom</PresentationFormat>
  <Paragraphs>58</Paragraphs>
  <Slides>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Source Sans Pro Bold</vt:lpstr>
      <vt:lpstr>Calibri</vt:lpstr>
      <vt:lpstr>Source Sans Pro</vt:lpstr>
      <vt:lpstr>inherit</vt:lpstr>
      <vt:lpstr>var(--ricos-custom-p-font-family,unset)</vt:lpstr>
      <vt:lpstr>Aptos</vt:lpstr>
      <vt:lpstr>poppins-semibold</vt:lpstr>
      <vt:lpstr>Noto Serif</vt:lpstr>
      <vt:lpstr>Baskerville Old Face</vt: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Bridget Butler</dc:creator>
  <cp:lastModifiedBy>Owner</cp:lastModifiedBy>
  <cp:revision>6</cp:revision>
  <dcterms:created xsi:type="dcterms:W3CDTF">2006-08-16T00:00:00Z</dcterms:created>
  <dcterms:modified xsi:type="dcterms:W3CDTF">2024-08-14T21:37:54Z</dcterms:modified>
  <dc:identifier>DAF-qdvHmb0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0x010100FE2F1C34A82FB543B44E58D39C1220B6</vt:lpwstr>
  </property>
</Properties>
</file>