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Boumil" userId="76f1f9af-6ec0-4f65-b6bb-a652d284e163" providerId="ADAL" clId="{690D7C2C-DAD6-4CAD-9F1D-77D1CC18CAAF}"/>
    <pc:docChg chg="modSld">
      <pc:chgData name="Donna Boumil" userId="76f1f9af-6ec0-4f65-b6bb-a652d284e163" providerId="ADAL" clId="{690D7C2C-DAD6-4CAD-9F1D-77D1CC18CAAF}" dt="2022-12-05T19:01:14.735" v="89" actId="20577"/>
      <pc:docMkLst>
        <pc:docMk/>
      </pc:docMkLst>
      <pc:sldChg chg="modSp mod">
        <pc:chgData name="Donna Boumil" userId="76f1f9af-6ec0-4f65-b6bb-a652d284e163" providerId="ADAL" clId="{690D7C2C-DAD6-4CAD-9F1D-77D1CC18CAAF}" dt="2022-12-05T18:59:54.813" v="21" actId="20577"/>
        <pc:sldMkLst>
          <pc:docMk/>
          <pc:sldMk cId="3706106619" sldId="259"/>
        </pc:sldMkLst>
        <pc:spChg chg="mod">
          <ac:chgData name="Donna Boumil" userId="76f1f9af-6ec0-4f65-b6bb-a652d284e163" providerId="ADAL" clId="{690D7C2C-DAD6-4CAD-9F1D-77D1CC18CAAF}" dt="2022-12-05T18:59:54.813" v="21" actId="20577"/>
          <ac:spMkLst>
            <pc:docMk/>
            <pc:sldMk cId="3706106619" sldId="259"/>
            <ac:spMk id="2" creationId="{A8B8D8EE-2140-8DF7-FFA0-91EE155648CD}"/>
          </ac:spMkLst>
        </pc:spChg>
      </pc:sldChg>
      <pc:sldChg chg="modSp mod">
        <pc:chgData name="Donna Boumil" userId="76f1f9af-6ec0-4f65-b6bb-a652d284e163" providerId="ADAL" clId="{690D7C2C-DAD6-4CAD-9F1D-77D1CC18CAAF}" dt="2022-12-05T19:00:07.678" v="46" actId="6549"/>
        <pc:sldMkLst>
          <pc:docMk/>
          <pc:sldMk cId="1010300435" sldId="260"/>
        </pc:sldMkLst>
        <pc:spChg chg="mod">
          <ac:chgData name="Donna Boumil" userId="76f1f9af-6ec0-4f65-b6bb-a652d284e163" providerId="ADAL" clId="{690D7C2C-DAD6-4CAD-9F1D-77D1CC18CAAF}" dt="2022-12-05T19:00:07.678" v="46" actId="6549"/>
          <ac:spMkLst>
            <pc:docMk/>
            <pc:sldMk cId="1010300435" sldId="260"/>
            <ac:spMk id="2" creationId="{4D79DBF3-806A-6B93-6E6F-C695B4E6992A}"/>
          </ac:spMkLst>
        </pc:spChg>
      </pc:sldChg>
      <pc:sldChg chg="modSp mod">
        <pc:chgData name="Donna Boumil" userId="76f1f9af-6ec0-4f65-b6bb-a652d284e163" providerId="ADAL" clId="{690D7C2C-DAD6-4CAD-9F1D-77D1CC18CAAF}" dt="2022-12-05T19:00:30.779" v="68" actId="1076"/>
        <pc:sldMkLst>
          <pc:docMk/>
          <pc:sldMk cId="2844373546" sldId="261"/>
        </pc:sldMkLst>
        <pc:spChg chg="mod">
          <ac:chgData name="Donna Boumil" userId="76f1f9af-6ec0-4f65-b6bb-a652d284e163" providerId="ADAL" clId="{690D7C2C-DAD6-4CAD-9F1D-77D1CC18CAAF}" dt="2022-12-05T19:00:22.045" v="64" actId="20577"/>
          <ac:spMkLst>
            <pc:docMk/>
            <pc:sldMk cId="2844373546" sldId="261"/>
            <ac:spMk id="2" creationId="{F4DFCBD5-B9B9-6CBF-37D4-EABA4B1C555B}"/>
          </ac:spMkLst>
        </pc:spChg>
        <pc:picChg chg="mod">
          <ac:chgData name="Donna Boumil" userId="76f1f9af-6ec0-4f65-b6bb-a652d284e163" providerId="ADAL" clId="{690D7C2C-DAD6-4CAD-9F1D-77D1CC18CAAF}" dt="2022-12-05T19:00:30.779" v="68" actId="1076"/>
          <ac:picMkLst>
            <pc:docMk/>
            <pc:sldMk cId="2844373546" sldId="261"/>
            <ac:picMk id="4" creationId="{AEFC03E5-E9A3-74C2-E95B-E7203A582850}"/>
          </ac:picMkLst>
        </pc:picChg>
      </pc:sldChg>
      <pc:sldChg chg="modSp mod">
        <pc:chgData name="Donna Boumil" userId="76f1f9af-6ec0-4f65-b6bb-a652d284e163" providerId="ADAL" clId="{690D7C2C-DAD6-4CAD-9F1D-77D1CC18CAAF}" dt="2022-12-05T19:01:14.735" v="89" actId="20577"/>
        <pc:sldMkLst>
          <pc:docMk/>
          <pc:sldMk cId="1402885488" sldId="263"/>
        </pc:sldMkLst>
        <pc:spChg chg="mod">
          <ac:chgData name="Donna Boumil" userId="76f1f9af-6ec0-4f65-b6bb-a652d284e163" providerId="ADAL" clId="{690D7C2C-DAD6-4CAD-9F1D-77D1CC18CAAF}" dt="2022-12-05T19:01:14.735" v="89" actId="20577"/>
          <ac:spMkLst>
            <pc:docMk/>
            <pc:sldMk cId="1402885488" sldId="263"/>
            <ac:spMk id="2" creationId="{E5DD09C8-BC02-E4DA-DE1D-7AB3BDD19E33}"/>
          </ac:spMkLst>
        </pc:spChg>
      </pc:sldChg>
      <pc:sldChg chg="modSp mod">
        <pc:chgData name="Donna Boumil" userId="76f1f9af-6ec0-4f65-b6bb-a652d284e163" providerId="ADAL" clId="{690D7C2C-DAD6-4CAD-9F1D-77D1CC18CAAF}" dt="2022-12-05T18:57:41.876" v="11" actId="20577"/>
        <pc:sldMkLst>
          <pc:docMk/>
          <pc:sldMk cId="2627351140" sldId="267"/>
        </pc:sldMkLst>
        <pc:spChg chg="mod">
          <ac:chgData name="Donna Boumil" userId="76f1f9af-6ec0-4f65-b6bb-a652d284e163" providerId="ADAL" clId="{690D7C2C-DAD6-4CAD-9F1D-77D1CC18CAAF}" dt="2022-12-05T18:57:41.876" v="11" actId="20577"/>
          <ac:spMkLst>
            <pc:docMk/>
            <pc:sldMk cId="2627351140" sldId="267"/>
            <ac:spMk id="2" creationId="{9231FA2E-6B79-B366-56C0-36ABD8E5B71E}"/>
          </ac:spMkLst>
        </pc:spChg>
      </pc:sldChg>
    </pc:docChg>
  </pc:docChgLst>
  <pc:docChgLst>
    <pc:chgData name="Donna Boumil" userId="76f1f9af-6ec0-4f65-b6bb-a652d284e163" providerId="ADAL" clId="{AF47A309-2A98-4275-9601-527DC41AAC6B}"/>
    <pc:docChg chg="modSld">
      <pc:chgData name="Donna Boumil" userId="76f1f9af-6ec0-4f65-b6bb-a652d284e163" providerId="ADAL" clId="{AF47A309-2A98-4275-9601-527DC41AAC6B}" dt="2023-01-10T19:49:10.134" v="0" actId="1076"/>
      <pc:docMkLst>
        <pc:docMk/>
      </pc:docMkLst>
      <pc:sldChg chg="modSp mod">
        <pc:chgData name="Donna Boumil" userId="76f1f9af-6ec0-4f65-b6bb-a652d284e163" providerId="ADAL" clId="{AF47A309-2A98-4275-9601-527DC41AAC6B}" dt="2023-01-10T19:49:10.134" v="0" actId="1076"/>
        <pc:sldMkLst>
          <pc:docMk/>
          <pc:sldMk cId="4211108801" sldId="256"/>
        </pc:sldMkLst>
        <pc:picChg chg="mod">
          <ac:chgData name="Donna Boumil" userId="76f1f9af-6ec0-4f65-b6bb-a652d284e163" providerId="ADAL" clId="{AF47A309-2A98-4275-9601-527DC41AAC6B}" dt="2023-01-10T19:49:10.134" v="0" actId="1076"/>
          <ac:picMkLst>
            <pc:docMk/>
            <pc:sldMk cId="4211108801" sldId="256"/>
            <ac:picMk id="4" creationId="{03C772EC-2DD2-F9FD-2909-784B4347B7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27662-8E9F-16D7-23E0-C53E55995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28E1C0-B9DC-6807-B2B6-A9990A7FE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598FC2-394B-FD5F-1221-97DAE11E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F09EE-0872-E434-675B-559DA6F2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01C12A-71C7-B8E5-AB44-D8368598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1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D0C56-E267-34A6-5605-3671120A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1307F5-5EA7-AD40-115B-12E30872E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36CE8F-AA9C-A378-44E4-14E4ECA0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CC9311-FFDE-DF17-73C6-D90412DD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870537-5543-B902-3389-24B97269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23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C5642C5-972D-9CD5-BB41-4D6D54C69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BCEDBA-BA6E-41AF-AC44-C2B62C8C8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A2F3E7-C308-00C8-BA5A-2467AB19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D53E58-24A5-6755-E0D4-910C54BD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4402C6-62A6-1BAD-0DC3-95CA22CA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53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BB939-45A8-0C91-647E-19EAE137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86BFC2-42A6-A33C-D43A-6AA95F29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CC37BE-1F96-1DCF-AF91-B2863CA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E3A857-4234-CDB9-8E77-F5A172A7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B58609-E9D5-25A0-93AE-9FCE903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B9E6C-572A-11E7-57B0-523BA00F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5F7513-269D-F05D-3E40-0BAFF061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E8FD44-5EAE-1E04-C79D-E94DDFFE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8C4B37-FCAC-189D-DF27-23C605A7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27351-70EB-4982-1D67-3554D73E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6CA58-8F72-C418-E56B-19968BEC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A3867A-95C4-32B8-EF5A-C1DDCF2D2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F8FA6D-0BDE-E56E-7CF6-E2C9AA323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E8CE40-5F0A-0AAE-18B6-87E90F7E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5E2FF5-F097-EBBB-BF97-57A35160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A63F93-3864-AC3D-F6BF-F65D5BA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74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5F736-A0B8-C1B4-10A6-907AC970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36D335-86C9-D492-01BF-3A82302A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ED51DB-A304-B508-7C36-8948AE6FD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CB6949-F6BE-CBD6-9067-52274616F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3853F7-1653-30AF-3F7B-4506864D9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F8D81F-D1EB-0553-E295-C62137AF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2D6C30D-BE0F-3947-CFC3-701DA6FD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6208DA-07B1-928A-F07F-318D59A0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5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71189-361A-1504-EE86-3F0BBF5B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714385-5AB8-8B1A-2220-DC76259B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F64F59-48A9-6E36-FC2F-9FD9CA4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1EE060-0010-AA97-2540-8EBEA321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61B2308-F7D0-E83F-3CBC-18467454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22FCB43-EB3E-D594-3CC6-F93678A7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0BE93F-0379-404C-179B-0981754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EC86A-05CE-0E73-F026-C563EC18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7B20C-F203-DD84-378C-DAACC2B3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F2AEC1-34EA-3D80-4D88-044FCBD5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2F2CB-470C-F6D2-CFBA-0DBFB8A0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5F1FF7-437D-AFD7-4847-835B2746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6E182B-FDA1-C263-CB57-BD09A6BA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36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1335A-8BE6-8AD5-4615-542C8E64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4E8BEE-A28C-90CE-5DA0-51660400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E92826-AE8C-F11A-C763-A36428A5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D2EA8B-EEBA-84C7-E7F1-45E671A7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7FAF06-CA67-DBA3-D07C-CD530622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37B486-F464-7393-26E6-AF992B00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94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CE406F-7C30-9073-6B12-EFCBDA04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137E33-6AAE-73A2-47FB-C913FA94A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D6452C-455D-D51D-DF61-CF71236CA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5154-FDBE-4A25-86F4-9A105BAF3B95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9F745-69B6-EC4F-EC80-8AD8D77B9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B36CF0-4997-4A4B-D011-159827939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0E23-6A81-4FC2-B052-E9041B170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0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sume-unemployed-job-unemployment-216367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xradio.zone/schedule/?amp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chongsworship.com/2014/10/13/cycling-adventure-beach-rd-and-grafton-gully-cycleway/" TargetMode="External"/><Relationship Id="rId18" Type="http://schemas.openxmlformats.org/officeDocument/2006/relationships/image" Target="../media/image28.png"/><Relationship Id="rId3" Type="http://schemas.openxmlformats.org/officeDocument/2006/relationships/hyperlink" Target="https://www.flickr.com/photos/drdul/177249130" TargetMode="External"/><Relationship Id="rId21" Type="http://schemas.openxmlformats.org/officeDocument/2006/relationships/hyperlink" Target="https://publicdomainpictures.net/en/view-image.php?image=255614&amp;picture=medical-sign" TargetMode="External"/><Relationship Id="rId7" Type="http://schemas.openxmlformats.org/officeDocument/2006/relationships/hyperlink" Target="https://pixabay.com/en/sleeping-red-hotel-motel-roof-297048/" TargetMode="External"/><Relationship Id="rId12" Type="http://schemas.openxmlformats.org/officeDocument/2006/relationships/image" Target="../media/image25.jpeg"/><Relationship Id="rId17" Type="http://schemas.openxmlformats.org/officeDocument/2006/relationships/hyperlink" Target="https://freepngimg.com/png/84283-organization-text-illustration-business-information-hd-image-free-png" TargetMode="External"/><Relationship Id="rId2" Type="http://schemas.openxmlformats.org/officeDocument/2006/relationships/image" Target="../media/image20.jpeg"/><Relationship Id="rId16" Type="http://schemas.openxmlformats.org/officeDocument/2006/relationships/image" Target="../media/image27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en.wikivoyage.org/wiki/Wikivoyage:How_to_draw_a_map/Common_map_symbols" TargetMode="External"/><Relationship Id="rId5" Type="http://schemas.openxmlformats.org/officeDocument/2006/relationships/hyperlink" Target="https://www.maxpixel.net/Bike-Sign-Bicycle-Symbol-Share-The-Road-Street-1678699" TargetMode="External"/><Relationship Id="rId15" Type="http://schemas.openxmlformats.org/officeDocument/2006/relationships/hyperlink" Target="http://pixabay.com/en/shop-store-sale-shopping-building-158317/" TargetMode="External"/><Relationship Id="rId23" Type="http://schemas.openxmlformats.org/officeDocument/2006/relationships/hyperlink" Target="https://www.publicdomainpictures.net/en/view-image.php?image=257548&amp;picture=pedestrian-crossing-sign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https://openclipart.org/detail/214658/bike-parking-sign-by-andibede-214658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pixabay.com/en/restaurant-sign-retro-vintage-icon-895427/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/r/KRNHYJ6" TargetMode="External"/><Relationship Id="rId2" Type="http://schemas.openxmlformats.org/officeDocument/2006/relationships/hyperlink" Target="mailto:donna@champlainislands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openclipart.org/detail/3434/bicycle-sign-symbo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ja/%E3%81%AA%E3%81%84%E6%AD%A9%E8%A1%8C%E8%80%85-%E4%BA%A4%E9%80%9A%E6%A8%99%E8%AD%98-%E8%A8%98%E5%8F%B7-%E8%A6%8F%E5%88%B6%E6%A8%99%E8%AD%98-%E9%81%93%E8%B7%AF%E6%A8%99%E8%AD%98-%E4%BA%A4%E9%80%9A%E9%81%93%E8%B7%AF%E6%A8%99%E8%AD%98-160700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regonstate.education/businesswriting/chapter/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3201-information-network-computer-internet-data-ic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3619/open-sign2" TargetMode="External"/><Relationship Id="rId7" Type="http://schemas.openxmlformats.org/officeDocument/2006/relationships/hyperlink" Target="https://www.publicdomainpictures.net/view-image.php?image=109081&amp;picture=bike-route-sig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publicdomainpictures.net/en/view-image.php?image=119150&amp;picture=construction-site-safety-first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-equation.com/why-empowering-your-sales-team-is-good-business/hands-in-huddle-go-team-pose_istock_000008506606xsmal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moregon/49065834863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fr/media/randonnee-aventure-recreation-herbe-a-lexterieur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ar-money-signs-business-42338/" TargetMode="External"/><Relationship Id="rId7" Type="http://schemas.openxmlformats.org/officeDocument/2006/relationships/hyperlink" Target="https://universityinnovation.org/wiki/Maker_Da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rawpixel.com/search/leadership?sort=curated&amp;page=1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EB624-7BAD-26EA-E021-3F953878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0619"/>
            <a:ext cx="9144000" cy="1043854"/>
          </a:xfrm>
        </p:spPr>
        <p:txBody>
          <a:bodyPr>
            <a:normAutofit/>
          </a:bodyPr>
          <a:lstStyle/>
          <a:p>
            <a:r>
              <a:rPr lang="en-US" dirty="0"/>
              <a:t>S.H.O.R.E.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E7612-431C-4563-CF45-C6C196A36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655" y="2371220"/>
            <a:ext cx="9144000" cy="471198"/>
          </a:xfrm>
        </p:spPr>
        <p:txBody>
          <a:bodyPr/>
          <a:lstStyle/>
          <a:p>
            <a:r>
              <a:rPr lang="en-US" dirty="0"/>
              <a:t>South Hero Overland Route Exploration</a:t>
            </a:r>
          </a:p>
        </p:txBody>
      </p:sp>
      <p:pic>
        <p:nvPicPr>
          <p:cNvPr id="4" name="Picture 3" descr="project logo">
            <a:extLst>
              <a:ext uri="{FF2B5EF4-FFF2-40B4-BE49-F238E27FC236}">
                <a16:creationId xmlns="" xmlns:a16="http://schemas.microsoft.com/office/drawing/2014/main" id="{03C772EC-2DD2-F9FD-2909-784B4347B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904" y="3865998"/>
            <a:ext cx="2512290" cy="1672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641DD3-C6CF-B050-0561-B905952A4168}"/>
              </a:ext>
            </a:extLst>
          </p:cNvPr>
          <p:cNvSpPr txBox="1"/>
          <p:nvPr/>
        </p:nvSpPr>
        <p:spPr>
          <a:xfrm>
            <a:off x="2924354" y="5007634"/>
            <a:ext cx="732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Funded by a VOREC (Vermont Outdoor Recreation Economic Collaborative) Grant </a:t>
            </a:r>
          </a:p>
        </p:txBody>
      </p:sp>
    </p:spTree>
    <p:extLst>
      <p:ext uri="{BB962C8B-B14F-4D97-AF65-F5344CB8AC3E}">
        <p14:creationId xmlns="" xmlns:p14="http://schemas.microsoft.com/office/powerpoint/2010/main" val="42111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AC8B33-83E8-1694-3B06-79B7B79CE8C8}"/>
              </a:ext>
            </a:extLst>
          </p:cNvPr>
          <p:cNvSpPr txBox="1"/>
          <p:nvPr/>
        </p:nvSpPr>
        <p:spPr>
          <a:xfrm>
            <a:off x="2122098" y="465826"/>
            <a:ext cx="76257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MARKETING AND CAMPAIGNING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Educational Materials</a:t>
            </a:r>
          </a:p>
          <a:p>
            <a:pPr algn="ctr"/>
            <a:r>
              <a:rPr lang="en-US" sz="2800" dirty="0"/>
              <a:t>Educational Events</a:t>
            </a:r>
          </a:p>
          <a:p>
            <a:pPr algn="ctr"/>
            <a:r>
              <a:rPr lang="en-US" sz="2800" dirty="0"/>
              <a:t>Maps/Apps</a:t>
            </a:r>
          </a:p>
          <a:p>
            <a:pPr algn="ctr"/>
            <a:r>
              <a:rPr lang="en-US" sz="2800" dirty="0"/>
              <a:t>Brochures/literature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3FB4DD9D-44C3-EE5F-E275-B319FEBB2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834" y="3713018"/>
            <a:ext cx="2899786" cy="2152073"/>
          </a:xfrm>
          <a:prstGeom prst="rect">
            <a:avLst/>
          </a:prstGeom>
        </p:spPr>
      </p:pic>
      <p:pic>
        <p:nvPicPr>
          <p:cNvPr id="6" name="Picture 5" descr="A picture containing text, light, black, sign&#10;&#10;Description automatically generated">
            <a:extLst>
              <a:ext uri="{FF2B5EF4-FFF2-40B4-BE49-F238E27FC236}">
                <a16:creationId xmlns="" xmlns:a16="http://schemas.microsoft.com/office/drawing/2014/main" id="{805EF411-2A7F-5A51-2D2B-733323118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7649" y="3942928"/>
            <a:ext cx="3109913" cy="1922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3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F9710E-0990-A433-07C8-8F40E4E5A959}"/>
              </a:ext>
            </a:extLst>
          </p:cNvPr>
          <p:cNvSpPr txBox="1"/>
          <p:nvPr/>
        </p:nvSpPr>
        <p:spPr>
          <a:xfrm>
            <a:off x="1639019" y="414068"/>
            <a:ext cx="879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PERMANENT SIGNAGE AND WAYFINDING</a:t>
            </a:r>
          </a:p>
        </p:txBody>
      </p:sp>
      <p:pic>
        <p:nvPicPr>
          <p:cNvPr id="4" name="Picture 3" descr="A road sign on the side of the road&#10;&#10;Description automatically generated with medium confidence">
            <a:extLst>
              <a:ext uri="{FF2B5EF4-FFF2-40B4-BE49-F238E27FC236}">
                <a16:creationId xmlns="" xmlns:a16="http://schemas.microsoft.com/office/drawing/2014/main" id="{8979639C-D191-031D-4A89-FF2130566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253" y="1559943"/>
            <a:ext cx="2032958" cy="1347158"/>
          </a:xfrm>
          <a:prstGeom prst="rect">
            <a:avLst/>
          </a:prstGeom>
        </p:spPr>
      </p:pic>
      <p:pic>
        <p:nvPicPr>
          <p:cNvPr id="7" name="Picture 6" descr="A picture containing ground, outdoor&#10;&#10;Description automatically generated">
            <a:extLst>
              <a:ext uri="{FF2B5EF4-FFF2-40B4-BE49-F238E27FC236}">
                <a16:creationId xmlns="" xmlns:a16="http://schemas.microsoft.com/office/drawing/2014/main" id="{E408E048-127A-41A0-4491-4695F4016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9426" y="1453550"/>
            <a:ext cx="1636864" cy="155994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5D972681-2C33-5F6A-70B1-3A10AD254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20536" y="1270883"/>
            <a:ext cx="2338477" cy="145858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5F5BB046-A2D3-1D5E-15CF-5F129918E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6970" y="3026302"/>
            <a:ext cx="2746075" cy="193213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00D9D106-043A-88EC-AE9B-68A2F0E4AB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83488" y="3203274"/>
            <a:ext cx="1779198" cy="1347159"/>
          </a:xfrm>
          <a:prstGeom prst="rect">
            <a:avLst/>
          </a:prstGeom>
        </p:spPr>
      </p:pic>
      <p:pic>
        <p:nvPicPr>
          <p:cNvPr id="22" name="Picture 21" descr="A bicycle on a boat&#10;&#10;Description automatically generated with medium confidence">
            <a:extLst>
              <a:ext uri="{FF2B5EF4-FFF2-40B4-BE49-F238E27FC236}">
                <a16:creationId xmlns="" xmlns:a16="http://schemas.microsoft.com/office/drawing/2014/main" id="{70DBBDA4-9813-D939-1F74-24F64DDA75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289722" y="3345089"/>
            <a:ext cx="2270905" cy="1624374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34E9F60E-B8F9-5692-7B19-C2A63E631F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738722" y="4841156"/>
            <a:ext cx="2152291" cy="1624374"/>
          </a:xfrm>
          <a:prstGeom prst="rect">
            <a:avLst/>
          </a:prstGeom>
        </p:spPr>
      </p:pic>
      <p:pic>
        <p:nvPicPr>
          <p:cNvPr id="30" name="Picture 29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33DE618F-ABF0-44F0-F430-2BBD23385B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406549" y="1313295"/>
            <a:ext cx="1484463" cy="162437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6E1369A1-5CC8-6D9F-77D3-AB0BCA2FC1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57027" y="4958439"/>
            <a:ext cx="1813850" cy="1624374"/>
          </a:xfrm>
          <a:prstGeom prst="rect">
            <a:avLst/>
          </a:prstGeom>
        </p:spPr>
      </p:pic>
      <p:pic>
        <p:nvPicPr>
          <p:cNvPr id="35" name="Picture 34" descr="Chart&#10;&#10;Description automatically generated">
            <a:extLst>
              <a:ext uri="{FF2B5EF4-FFF2-40B4-BE49-F238E27FC236}">
                <a16:creationId xmlns="" xmlns:a16="http://schemas.microsoft.com/office/drawing/2014/main" id="{1525997A-F834-AD1A-7DEA-01B03DE821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213194" y="4819558"/>
            <a:ext cx="2638245" cy="1624374"/>
          </a:xfrm>
          <a:prstGeom prst="rect">
            <a:avLst/>
          </a:prstGeom>
        </p:spPr>
      </p:pic>
      <p:pic>
        <p:nvPicPr>
          <p:cNvPr id="40" name="Picture 39" descr="A picture containing text, sky, sign, outdoor&#10;&#10;Description automatically generated">
            <a:extLst>
              <a:ext uri="{FF2B5EF4-FFF2-40B4-BE49-F238E27FC236}">
                <a16:creationId xmlns="" xmlns:a16="http://schemas.microsoft.com/office/drawing/2014/main" id="{4F283A25-DC33-3A6D-251F-F7DBBF765FE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358344" y="3203274"/>
            <a:ext cx="1065337" cy="1222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41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31FA2E-6B79-B366-56C0-36ABD8E5B71E}"/>
              </a:ext>
            </a:extLst>
          </p:cNvPr>
          <p:cNvSpPr txBox="1"/>
          <p:nvPr/>
        </p:nvSpPr>
        <p:spPr>
          <a:xfrm>
            <a:off x="1699404" y="793630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TO GET INVOLVED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/>
              <a:t>CONTACT:</a:t>
            </a:r>
          </a:p>
          <a:p>
            <a:pPr algn="ctr"/>
            <a:r>
              <a:rPr lang="en-US" sz="3200" dirty="0"/>
              <a:t>Donna Boumil, Project Coordinator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Email: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donna@champlainislands.com</a:t>
            </a:r>
            <a:endParaRPr lang="en-US" sz="3200" dirty="0"/>
          </a:p>
          <a:p>
            <a:pPr algn="ctr"/>
            <a:r>
              <a:rPr lang="en-US" sz="3200" dirty="0"/>
              <a:t>802-372-8400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Cyclist survey: </a:t>
            </a:r>
            <a:r>
              <a:rPr lang="en-US" sz="3200" dirty="0">
                <a:hlinkClick r:id="rId3"/>
              </a:rPr>
              <a:t>www.surveymonkey/r/KRNHYJ6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2735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B8514369-A2A7-0042-A19F-C03E60139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800" y="899663"/>
            <a:ext cx="9296400" cy="552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6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CC3CEE-0242-25BA-27EB-3A8C9B83C2D4}"/>
              </a:ext>
            </a:extLst>
          </p:cNvPr>
          <p:cNvSpPr txBox="1"/>
          <p:nvPr/>
        </p:nvSpPr>
        <p:spPr>
          <a:xfrm>
            <a:off x="2130724" y="940280"/>
            <a:ext cx="80743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S.H.O.R.E.</a:t>
            </a:r>
          </a:p>
          <a:p>
            <a:pPr algn="ctr"/>
            <a:endParaRPr lang="en-US" sz="5400" dirty="0"/>
          </a:p>
          <a:p>
            <a:pPr algn="ctr"/>
            <a:r>
              <a:rPr lang="en-US" sz="2800" dirty="0"/>
              <a:t>A collaborative project to improve the quality and quantity of bike and pedestrian routes in South Hero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73F74D0C-BFCC-448B-3F8D-C602E836C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8809" y="940280"/>
            <a:ext cx="1844934" cy="1165041"/>
          </a:xfrm>
          <a:prstGeom prst="rect">
            <a:avLst/>
          </a:prstGeom>
        </p:spPr>
      </p:pic>
      <p:pic>
        <p:nvPicPr>
          <p:cNvPr id="6" name="Picture 5" descr="A picture containing text, sign, outdoor, clipart&#10;&#10;Description automatically generated">
            <a:extLst>
              <a:ext uri="{FF2B5EF4-FFF2-40B4-BE49-F238E27FC236}">
                <a16:creationId xmlns="" xmlns:a16="http://schemas.microsoft.com/office/drawing/2014/main" id="{C4F2FF9A-2FCE-B6CF-65F5-0904670FF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7054" y="857723"/>
            <a:ext cx="1727200" cy="1165041"/>
          </a:xfrm>
          <a:prstGeom prst="rect">
            <a:avLst/>
          </a:prstGeom>
        </p:spPr>
      </p:pic>
      <p:pic>
        <p:nvPicPr>
          <p:cNvPr id="7" name="Picture 6" descr="LCIEDC Logo">
            <a:extLst>
              <a:ext uri="{FF2B5EF4-FFF2-40B4-BE49-F238E27FC236}">
                <a16:creationId xmlns="" xmlns:a16="http://schemas.microsoft.com/office/drawing/2014/main" id="{C049D086-E99D-4000-DFBB-11AC2A3F7F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62" y="3867831"/>
            <a:ext cx="948892" cy="9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outh Hero Land Trust">
            <a:extLst>
              <a:ext uri="{FF2B5EF4-FFF2-40B4-BE49-F238E27FC236}">
                <a16:creationId xmlns="" xmlns:a16="http://schemas.microsoft.com/office/drawing/2014/main" id="{7F3DD925-6C42-5EA4-C09F-0492E4224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76" y="3904895"/>
            <a:ext cx="835747" cy="8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rthwest Regional Planning Commission">
            <a:extLst>
              <a:ext uri="{FF2B5EF4-FFF2-40B4-BE49-F238E27FC236}">
                <a16:creationId xmlns="" xmlns:a16="http://schemas.microsoft.com/office/drawing/2014/main" id="{B3AD8E70-0E09-E567-DA56-C26395506D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22" y="3904895"/>
            <a:ext cx="26289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339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ock, close&#10;&#10;Description automatically generated">
            <a:extLst>
              <a:ext uri="{FF2B5EF4-FFF2-40B4-BE49-F238E27FC236}">
                <a16:creationId xmlns="" xmlns:a16="http://schemas.microsoft.com/office/drawing/2014/main" id="{CD0DF0A4-42C5-A19B-CFEF-700A3DF27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0456" y="543463"/>
            <a:ext cx="8911087" cy="3683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39AFBF-48FE-B7F9-5CA4-D3D31319134F}"/>
              </a:ext>
            </a:extLst>
          </p:cNvPr>
          <p:cNvSpPr txBox="1"/>
          <p:nvPr/>
        </p:nvSpPr>
        <p:spPr>
          <a:xfrm>
            <a:off x="1293963" y="4589253"/>
            <a:ext cx="947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Champlain Islands                       Manages and implements                                    Fall 2024</a:t>
            </a:r>
          </a:p>
          <a:p>
            <a:r>
              <a:rPr lang="en-US" dirty="0"/>
              <a:t>Economic Development                      the S.H.O.R.E. Project</a:t>
            </a:r>
          </a:p>
          <a:p>
            <a:r>
              <a:rPr lang="en-US" dirty="0"/>
              <a:t>Corporation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733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63DBC2-9DA7-2E01-3916-663F589A7636}"/>
              </a:ext>
            </a:extLst>
          </p:cNvPr>
          <p:cNvSpPr txBox="1"/>
          <p:nvPr/>
        </p:nvSpPr>
        <p:spPr>
          <a:xfrm>
            <a:off x="448573" y="245486"/>
            <a:ext cx="1116258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GOALS: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Better manage and grow cycling and pedestrian activity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Maximize the economic impact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Promote positive relationships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Enhance routes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Provide safe routes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Increase awareness of businesses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302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B8D8EE-2140-8DF7-FFA0-91EE155648CD}"/>
              </a:ext>
            </a:extLst>
          </p:cNvPr>
          <p:cNvSpPr txBox="1"/>
          <p:nvPr/>
        </p:nvSpPr>
        <p:spPr>
          <a:xfrm>
            <a:off x="2216989" y="1242204"/>
            <a:ext cx="67976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PROCESS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Gather information: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Review past studies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Visit and talk to business owners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Conduct informal bike counts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Talk with community members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Survey cyclists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C036C9BF-C87E-5C35-41E7-9843352A1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316" y="2147978"/>
            <a:ext cx="2908865" cy="139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10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79DBF3-806A-6B93-6E6F-C695B4E6992A}"/>
              </a:ext>
            </a:extLst>
          </p:cNvPr>
          <p:cNvSpPr txBox="1"/>
          <p:nvPr/>
        </p:nvSpPr>
        <p:spPr>
          <a:xfrm>
            <a:off x="1190445" y="483080"/>
            <a:ext cx="102626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IDENTIFY FINDINGS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         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                                          </a:t>
            </a:r>
            <a:r>
              <a:rPr lang="en-US" sz="3600" dirty="0"/>
              <a:t>Safety  </a:t>
            </a:r>
            <a:r>
              <a:rPr lang="en-US" sz="3600" dirty="0">
                <a:solidFill>
                  <a:srgbClr val="7030A0"/>
                </a:solidFill>
              </a:rPr>
              <a:t>         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</a:rPr>
              <a:t>                              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                                              </a:t>
            </a:r>
            <a:r>
              <a:rPr lang="en-US" sz="3600" dirty="0"/>
              <a:t>Routes/Signage</a:t>
            </a:r>
            <a:endParaRPr lang="en-US" sz="4000" dirty="0"/>
          </a:p>
          <a:p>
            <a:endParaRPr lang="en-US" sz="40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         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                                                   </a:t>
            </a:r>
            <a:r>
              <a:rPr lang="en-US" sz="3200" dirty="0"/>
              <a:t>Destinations/Amenities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B5DD55-3F81-B5F7-A07D-837AD6E0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6064" y="5247795"/>
            <a:ext cx="1694873" cy="112712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="" xmlns:a16="http://schemas.microsoft.com/office/drawing/2014/main" id="{39A40DF4-7459-6CE6-831D-79B3B5E73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70473" y="1931761"/>
            <a:ext cx="1580464" cy="1459807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7D8A06C8-2322-19F1-60F8-C1775CDF4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24751" y="3570110"/>
            <a:ext cx="2986116" cy="1270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30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DFCBD5-B9B9-6CBF-37D4-EABA4B1C555B}"/>
              </a:ext>
            </a:extLst>
          </p:cNvPr>
          <p:cNvSpPr txBox="1"/>
          <p:nvPr/>
        </p:nvSpPr>
        <p:spPr>
          <a:xfrm>
            <a:off x="2417924" y="440383"/>
            <a:ext cx="77551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COMMUNITY STAKEHOLDERS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Selectboard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Planning Commission</a:t>
            </a:r>
          </a:p>
          <a:p>
            <a:pPr algn="ctr"/>
            <a:r>
              <a:rPr lang="en-US" sz="2800" dirty="0"/>
              <a:t> Recreation Commission</a:t>
            </a:r>
          </a:p>
          <a:p>
            <a:pPr algn="ctr"/>
            <a:r>
              <a:rPr lang="en-US" sz="2800" dirty="0"/>
              <a:t> Trails Committee</a:t>
            </a:r>
          </a:p>
          <a:p>
            <a:pPr algn="ctr"/>
            <a:r>
              <a:rPr lang="en-US" sz="2800" dirty="0"/>
              <a:t> Folsom Elementary</a:t>
            </a:r>
          </a:p>
          <a:p>
            <a:pPr algn="ctr"/>
            <a:r>
              <a:rPr lang="en-US" sz="2800" dirty="0"/>
              <a:t>Businesses</a:t>
            </a:r>
          </a:p>
          <a:p>
            <a:pPr algn="ctr"/>
            <a:r>
              <a:rPr lang="en-US" sz="2800" dirty="0"/>
              <a:t>Residents</a:t>
            </a:r>
          </a:p>
          <a:p>
            <a:pPr algn="ctr"/>
            <a:r>
              <a:rPr lang="en-US" sz="2800" dirty="0"/>
              <a:t>Tourists</a:t>
            </a:r>
          </a:p>
          <a:p>
            <a:pPr algn="ctr"/>
            <a:r>
              <a:rPr lang="en-US" sz="2800" dirty="0"/>
              <a:t>Cyclists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pic>
        <p:nvPicPr>
          <p:cNvPr id="4" name="Picture 3" descr="A group of people holding hands&#10;&#10;Description automatically generated with low confidence">
            <a:extLst>
              <a:ext uri="{FF2B5EF4-FFF2-40B4-BE49-F238E27FC236}">
                <a16:creationId xmlns="" xmlns:a16="http://schemas.microsoft.com/office/drawing/2014/main" id="{AEFC03E5-E9A3-74C2-E95B-E7203A582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804" y="4830792"/>
            <a:ext cx="2222608" cy="1586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37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38DA47-FAB3-A88F-B2CC-CF5BF900C2B6}"/>
              </a:ext>
            </a:extLst>
          </p:cNvPr>
          <p:cNvSpPr txBox="1"/>
          <p:nvPr/>
        </p:nvSpPr>
        <p:spPr>
          <a:xfrm>
            <a:off x="1440612" y="459379"/>
            <a:ext cx="84216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RECREATION PLANNER/CONSULTANT</a:t>
            </a: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Funded through VOREC Grant</a:t>
            </a:r>
          </a:p>
          <a:p>
            <a:pPr algn="ctr"/>
            <a:r>
              <a:rPr lang="en-US" sz="2800" dirty="0"/>
              <a:t>Works with S.H.O.R.E. Project Coordinator</a:t>
            </a:r>
          </a:p>
          <a:p>
            <a:pPr algn="ctr"/>
            <a:r>
              <a:rPr lang="en-US" sz="2800" dirty="0"/>
              <a:t>Design and plan bike/pedestrian improvements</a:t>
            </a:r>
          </a:p>
          <a:p>
            <a:pPr algn="ctr"/>
            <a:r>
              <a:rPr lang="en-US" sz="2800" dirty="0"/>
              <a:t>Recommends Demo Projects and Pop-up Events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 descr="A person riding a bicycle on a trail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A9DA5D31-EFF0-5DE3-B877-CD62689A2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9360" y="4403786"/>
            <a:ext cx="2360762" cy="1384540"/>
          </a:xfrm>
          <a:prstGeom prst="rect">
            <a:avLst/>
          </a:prstGeom>
        </p:spPr>
      </p:pic>
      <p:pic>
        <p:nvPicPr>
          <p:cNvPr id="7" name="Picture 6" descr="A couple of people wearing backpacks&#10;&#10;Description automatically generated with low confidence">
            <a:extLst>
              <a:ext uri="{FF2B5EF4-FFF2-40B4-BE49-F238E27FC236}">
                <a16:creationId xmlns="" xmlns:a16="http://schemas.microsoft.com/office/drawing/2014/main" id="{5A5D124F-2C3E-F422-CEFE-8927B0D4E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43003" y="4311052"/>
            <a:ext cx="2769079" cy="157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1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DD09C8-BC02-E4DA-DE1D-7AB3BDD19E33}"/>
              </a:ext>
            </a:extLst>
          </p:cNvPr>
          <p:cNvSpPr txBox="1"/>
          <p:nvPr/>
        </p:nvSpPr>
        <p:spPr>
          <a:xfrm>
            <a:off x="1785668" y="586596"/>
            <a:ext cx="8350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COMPREHENSIVE PLAN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Town of South Hero Selectboard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Recommendations</a:t>
            </a:r>
          </a:p>
          <a:p>
            <a:pPr algn="ctr"/>
            <a:r>
              <a:rPr lang="en-US" sz="2800" dirty="0"/>
              <a:t>What’s Next</a:t>
            </a:r>
          </a:p>
          <a:p>
            <a:pPr algn="ctr"/>
            <a:r>
              <a:rPr lang="en-US" sz="2800" dirty="0"/>
              <a:t>Funding opportunities</a:t>
            </a:r>
          </a:p>
          <a:p>
            <a:pPr algn="ctr"/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B6E33AD3-D263-F14F-25A7-2D6EA1F3B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6038" y="5061527"/>
            <a:ext cx="1389639" cy="110836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D46584F-6174-5D44-2466-7D88EBF0F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24582" y="4921874"/>
            <a:ext cx="2438400" cy="1152144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="" xmlns:a16="http://schemas.microsoft.com/office/drawing/2014/main" id="{73A31D3A-3FB9-65DC-6951-F47D47817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511" y="4921874"/>
            <a:ext cx="3007025" cy="1189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88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207</Words>
  <Application>Microsoft Office PowerPoint</Application>
  <PresentationFormat>Custom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S.H.O.R.E.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S.H.O.R.E.</dc:title>
  <dc:creator>Donna Boumil</dc:creator>
  <cp:lastModifiedBy>Owner</cp:lastModifiedBy>
  <cp:revision>1</cp:revision>
  <cp:lastPrinted>2023-01-10T19:34:05Z</cp:lastPrinted>
  <dcterms:created xsi:type="dcterms:W3CDTF">2022-12-05T16:26:53Z</dcterms:created>
  <dcterms:modified xsi:type="dcterms:W3CDTF">2023-05-11T11:10:45Z</dcterms:modified>
</cp:coreProperties>
</file>